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1" r:id="rId3"/>
    <p:sldId id="263" r:id="rId4"/>
    <p:sldId id="257" r:id="rId5"/>
    <p:sldId id="260" r:id="rId6"/>
    <p:sldId id="264" r:id="rId7"/>
    <p:sldId id="258" r:id="rId8"/>
  </p:sldIdLst>
  <p:sldSz cx="20104100" cy="11309350"/>
  <p:notesSz cx="20104100" cy="1130935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EF3B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11" autoAdjust="0"/>
    <p:restoredTop sz="93094" autoAdjust="0"/>
  </p:normalViewPr>
  <p:slideViewPr>
    <p:cSldViewPr>
      <p:cViewPr varScale="1">
        <p:scale>
          <a:sx n="41" d="100"/>
          <a:sy n="41" d="100"/>
        </p:scale>
        <p:origin x="-450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20CB0-C15B-4D32-B6B1-49158E436CA0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757CC-57C9-45E1-835D-384DF85B1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90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57CC-57C9-45E1-835D-384DF85B17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36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2158295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086" name="think-cell Slide" r:id="rId4" imgW="360" imgH="360" progId="">
              <p:embed/>
            </p:oleObj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235" y="2243303"/>
            <a:ext cx="20098853" cy="7302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xmlns="" val="4991527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62" name="think-cell Slide" r:id="rId9" imgW="360" imgH="360" progId="">
              <p:embed/>
            </p:oleObj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4970" y="2722862"/>
            <a:ext cx="18454158" cy="754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4970" y="3778979"/>
            <a:ext cx="18454158" cy="6405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pull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79" y="10074275"/>
            <a:ext cx="2959100" cy="71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  <p:pic>
        <p:nvPicPr>
          <p:cNvPr id="4098" name="Picture 2" descr="D:\Наплатна станица Београд код Врчина - ЈП _Путеви Србије__files\NS_Beograd_kod_Vrcina_1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-2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13" b="27599"/>
          <a:stretch/>
        </p:blipFill>
        <p:spPr bwMode="auto">
          <a:xfrm>
            <a:off x="-1" y="2149475"/>
            <a:ext cx="20096595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3"/>
          <p:cNvSpPr txBox="1"/>
          <p:nvPr/>
        </p:nvSpPr>
        <p:spPr>
          <a:xfrm>
            <a:off x="1060450" y="2516939"/>
            <a:ext cx="18397220" cy="778982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635000"/>
          </a:effectLst>
        </p:spPr>
        <p:txBody>
          <a:bodyPr vert="horz" wrap="square" lIns="0" tIns="0" rIns="0" bIns="0" rtlCol="0">
            <a:spAutoFit/>
          </a:bodyPr>
          <a:lstStyle/>
          <a:p>
            <a:pPr marL="12700" marR="5080" indent="-187960" algn="ctr">
              <a:tabLst>
                <a:tab pos="201295" algn="l"/>
              </a:tabLst>
            </a:pPr>
            <a:endParaRPr lang="sr-Latn-CS" sz="4200" b="1" spc="13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 algn="ctr">
              <a:tabLst>
                <a:tab pos="201295" algn="l"/>
              </a:tabLst>
            </a:pPr>
            <a:r>
              <a:rPr lang="en-US" sz="4500" b="1" i="1" spc="135" dirty="0">
                <a:solidFill>
                  <a:srgbClr val="EF3B1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OTVARAJU</a:t>
            </a:r>
            <a:r>
              <a:rPr lang="sr-Latn-CS" sz="4500" b="1" i="1" spc="135" dirty="0">
                <a:solidFill>
                  <a:srgbClr val="EF3B1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ĆA KONFERENCIJA</a:t>
            </a:r>
          </a:p>
          <a:p>
            <a:pPr marL="12700" marR="5080" indent="-187960" algn="ctr">
              <a:tabLst>
                <a:tab pos="201295" algn="l"/>
              </a:tabLst>
            </a:pPr>
            <a:endParaRPr lang="sr-Latn-CS" sz="2500" b="1" spc="13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 algn="ctr">
              <a:tabLst>
                <a:tab pos="201295" algn="l"/>
              </a:tabLst>
            </a:pPr>
            <a:r>
              <a:rPr lang="sr-Latn-CS" sz="5000" b="1" spc="135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POBOLJŠANJE PREKOGRANIČNOG PUTA </a:t>
            </a:r>
            <a:endParaRPr lang="en-US" sz="5000" b="1" spc="135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 algn="ctr">
              <a:tabLst>
                <a:tab pos="201295" algn="l"/>
              </a:tabLst>
            </a:pPr>
            <a:r>
              <a:rPr lang="sr-Latn-CS" sz="5000" b="1" spc="135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IZMEĐU BAJE I SOMBORA</a:t>
            </a:r>
            <a:endParaRPr lang="en-US" sz="5000" b="1" spc="135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 algn="ctr">
              <a:tabLst>
                <a:tab pos="201295" algn="l"/>
              </a:tabLst>
            </a:pPr>
            <a:r>
              <a:rPr lang="en-US" sz="5000" b="1" spc="135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- F</a:t>
            </a:r>
            <a:r>
              <a:rPr lang="sr-Latn-CS" sz="5000" b="1" spc="135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aza II</a:t>
            </a:r>
            <a:r>
              <a:rPr lang="en-US" sz="5000" b="1" spc="135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 -</a:t>
            </a:r>
            <a:endParaRPr lang="sr-Latn-CS" sz="5000" b="1" spc="135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 algn="ctr">
              <a:tabLst>
                <a:tab pos="201295" algn="l"/>
              </a:tabLst>
            </a:pPr>
            <a:endParaRPr lang="sr-Latn-CS" sz="5000" b="1" spc="13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 algn="ctr">
              <a:tabLst>
                <a:tab pos="201295" algn="l"/>
              </a:tabLst>
            </a:pPr>
            <a:r>
              <a:rPr lang="sr-Latn-CS" sz="5000" b="1" spc="135" dirty="0" smtClean="0"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SO</a:t>
            </a:r>
            <a:r>
              <a:rPr lang="en-US" sz="5000" b="1" spc="135" dirty="0" smtClean="0"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sr-Latn-CS" sz="5000" b="1" spc="135" dirty="0" smtClean="0"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-</a:t>
            </a:r>
            <a:r>
              <a:rPr lang="en-US" sz="5000" b="1" spc="135" dirty="0" smtClean="0"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sr-Latn-CS" sz="5000" b="1" spc="135" dirty="0" smtClean="0"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BAJA2</a:t>
            </a:r>
          </a:p>
          <a:p>
            <a:pPr marL="12700" marR="5080" indent="-187960" algn="ctr">
              <a:tabLst>
                <a:tab pos="201295" algn="l"/>
              </a:tabLst>
            </a:pPr>
            <a:r>
              <a:rPr lang="en-GB" sz="5000" b="1" spc="135" dirty="0" smtClean="0"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HUSRB/1602/21/0061</a:t>
            </a:r>
          </a:p>
          <a:p>
            <a:pPr marL="12700" marR="5080" indent="-187960" algn="ctr">
              <a:tabLst>
                <a:tab pos="201295" algn="l"/>
              </a:tabLst>
            </a:pPr>
            <a:endParaRPr lang="en-GB" sz="5000" b="1" spc="13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0"/>
              <a:ea typeface="Montserrat" charset="0"/>
              <a:cs typeface="Montserrat" charset="0"/>
            </a:endParaRPr>
          </a:p>
          <a:p>
            <a:pPr marL="200660" marR="5080" indent="-187960">
              <a:lnSpc>
                <a:spcPct val="140200"/>
              </a:lnSpc>
              <a:tabLst>
                <a:tab pos="201295" algn="l"/>
              </a:tabLst>
            </a:pPr>
            <a:endParaRPr lang="sr-Latn-C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0050" y="10106709"/>
            <a:ext cx="1005205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Latn-CS" sz="2000" b="1" spc="135" dirty="0" smtClean="0">
                <a:latin typeface="Montserrat" charset="0"/>
                <a:ea typeface="Montserrat" charset="0"/>
                <a:cs typeface="Montserrat" charset="0"/>
              </a:rPr>
              <a:t>11 </a:t>
            </a:r>
            <a:r>
              <a:rPr lang="en-US" sz="2000" b="1" spc="135" dirty="0" smtClean="0">
                <a:latin typeface="Montserrat" charset="0"/>
                <a:ea typeface="Montserrat" charset="0"/>
                <a:cs typeface="Montserrat" charset="0"/>
              </a:rPr>
              <a:t>/ 05 / </a:t>
            </a:r>
            <a:r>
              <a:rPr lang="sr-Latn-CS" sz="2000" b="1" spc="135" dirty="0" smtClean="0">
                <a:latin typeface="Montserrat" charset="0"/>
                <a:ea typeface="Montserrat" charset="0"/>
                <a:cs typeface="Montserrat" charset="0"/>
              </a:rPr>
              <a:t>2018</a:t>
            </a:r>
            <a:r>
              <a:rPr lang="en-US" sz="2000" b="1" spc="135" dirty="0" smtClean="0">
                <a:latin typeface="Montserrat" charset="0"/>
                <a:ea typeface="Montserrat" charset="0"/>
                <a:cs typeface="Montserrat" charset="0"/>
              </a:rPr>
              <a:t>, </a:t>
            </a:r>
            <a:r>
              <a:rPr lang="sr-Latn-CS" sz="2000" b="1" spc="135" dirty="0" smtClean="0">
                <a:latin typeface="Montserrat" charset="0"/>
                <a:ea typeface="Montserrat" charset="0"/>
                <a:cs typeface="Montserrat" charset="0"/>
              </a:rPr>
              <a:t>Sombo</a:t>
            </a:r>
            <a:r>
              <a:rPr lang="en-US" sz="2000" b="1" spc="135" dirty="0" smtClean="0">
                <a:latin typeface="Montserrat" charset="0"/>
                <a:ea typeface="Montserrat" charset="0"/>
                <a:cs typeface="Montserrat" charset="0"/>
              </a:rPr>
              <a:t>r, </a:t>
            </a:r>
            <a:r>
              <a:rPr lang="en-US" sz="2000" b="1" spc="135" dirty="0" err="1" smtClean="0">
                <a:latin typeface="Montserrat" charset="0"/>
                <a:ea typeface="Montserrat" charset="0"/>
                <a:cs typeface="Montserrat" charset="0"/>
              </a:rPr>
              <a:t>Srbija</a:t>
            </a:r>
            <a:endParaRPr lang="sr-Latn-RS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81450" y="758952"/>
            <a:ext cx="2964962" cy="920160"/>
          </a:xfrm>
          <a:prstGeom prst="rect">
            <a:avLst/>
          </a:prstGeom>
        </p:spPr>
      </p:pic>
      <p:pic>
        <p:nvPicPr>
          <p:cNvPr id="14" name="Picture 4" descr="Image result for jp putevi srbij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737"/>
          <a:stretch/>
        </p:blipFill>
        <p:spPr bwMode="auto">
          <a:xfrm>
            <a:off x="18700748" y="9957777"/>
            <a:ext cx="947420" cy="94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544000" y="3944025"/>
            <a:ext cx="9547563" cy="76200"/>
          </a:xfrm>
          <a:prstGeom prst="line">
            <a:avLst/>
          </a:prstGeom>
          <a:ln w="76200">
            <a:solidFill>
              <a:srgbClr val="EF3B1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94934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383644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44" name="think-cell Slide" r:id="rId4" imgW="360" imgH="360" progId="">
              <p:embed/>
            </p:oleObj>
          </a:graphicData>
        </a:graphic>
      </p:graphicFrame>
      <p:pic>
        <p:nvPicPr>
          <p:cNvPr id="12" name="Picture 11"/>
          <p:cNvPicPr/>
          <p:nvPr/>
        </p:nvPicPr>
        <p:blipFill rotWithShape="1">
          <a:blip r:embed="rId5"/>
          <a:srcRect l="14234" t="41644" r="12225" b="29178"/>
          <a:stretch/>
        </p:blipFill>
        <p:spPr bwMode="auto">
          <a:xfrm>
            <a:off x="2526657" y="6845946"/>
            <a:ext cx="15050786" cy="3464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6000" y="2695262"/>
            <a:ext cx="1396470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>JP „PUTEVI SRBIJE“</a:t>
            </a:r>
            <a:endParaRPr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970" y="3778979"/>
            <a:ext cx="18397220" cy="353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0670">
              <a:lnSpc>
                <a:spcPct val="140200"/>
              </a:lnSpc>
              <a:spcBef>
                <a:spcPts val="1650"/>
              </a:spcBef>
              <a:tabLst>
                <a:tab pos="201295" algn="l"/>
              </a:tabLst>
            </a:pPr>
            <a:r>
              <a:rPr lang="en-US" sz="3000" spc="65" dirty="0" err="1" smtClean="0">
                <a:latin typeface="Open Sans" charset="0"/>
                <a:ea typeface="Open Sans" charset="0"/>
                <a:cs typeface="Open Sans" charset="0"/>
              </a:rPr>
              <a:t>Mreža</a:t>
            </a:r>
            <a:r>
              <a:rPr lang="en-US" sz="3000" spc="65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65" dirty="0" err="1">
                <a:latin typeface="Open Sans" charset="0"/>
                <a:ea typeface="Open Sans" charset="0"/>
                <a:cs typeface="Open Sans" charset="0"/>
              </a:rPr>
              <a:t>državnih</a:t>
            </a:r>
            <a:r>
              <a:rPr lang="en-US" sz="3000" spc="65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65" dirty="0" err="1">
                <a:latin typeface="Open Sans" charset="0"/>
                <a:ea typeface="Open Sans" charset="0"/>
                <a:cs typeface="Open Sans" charset="0"/>
              </a:rPr>
              <a:t>puteva</a:t>
            </a:r>
            <a:r>
              <a:rPr lang="en-US" sz="3000" spc="65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65" dirty="0" smtClean="0">
                <a:latin typeface="Open Sans" charset="0"/>
                <a:ea typeface="Open Sans" charset="0"/>
                <a:cs typeface="Open Sans" charset="0"/>
              </a:rPr>
              <a:t>RS </a:t>
            </a:r>
            <a:r>
              <a:rPr lang="en-US" sz="3000" b="1" spc="65" dirty="0" smtClean="0">
                <a:solidFill>
                  <a:srgbClr val="EF3B1D"/>
                </a:solidFill>
                <a:latin typeface="Open Sans" charset="0"/>
                <a:ea typeface="Open Sans" charset="0"/>
                <a:cs typeface="Open Sans" charset="0"/>
              </a:rPr>
              <a:t>(</a:t>
            </a:r>
            <a:r>
              <a:rPr lang="en-US" sz="3000" b="1" spc="65" dirty="0" smtClean="0">
                <a:solidFill>
                  <a:srgbClr val="EF3B1D"/>
                </a:solidFill>
                <a:latin typeface="Arial"/>
                <a:ea typeface="Open Sans" charset="0"/>
                <a:cs typeface="Arial"/>
              </a:rPr>
              <a:t>~</a:t>
            </a:r>
            <a:r>
              <a:rPr lang="en-US" sz="3000" b="1" spc="65" dirty="0" smtClean="0">
                <a:solidFill>
                  <a:srgbClr val="EF3B1D"/>
                </a:solidFill>
                <a:latin typeface="Open Sans" charset="0"/>
                <a:ea typeface="Open Sans" charset="0"/>
                <a:cs typeface="Open Sans" charset="0"/>
              </a:rPr>
              <a:t>16.000 km/</a:t>
            </a:r>
            <a:r>
              <a:rPr lang="en-US" sz="3000" b="1" spc="65" dirty="0" smtClean="0">
                <a:solidFill>
                  <a:srgbClr val="EF3B1D"/>
                </a:solidFill>
                <a:latin typeface="Arial"/>
                <a:ea typeface="Open Sans" charset="0"/>
                <a:cs typeface="Arial"/>
              </a:rPr>
              <a:t>~</a:t>
            </a:r>
            <a:r>
              <a:rPr lang="en-US" sz="3000" b="1" spc="65" dirty="0" smtClean="0">
                <a:solidFill>
                  <a:srgbClr val="EF3B1D"/>
                </a:solidFill>
                <a:latin typeface="Open Sans" charset="0"/>
                <a:ea typeface="Open Sans" charset="0"/>
                <a:cs typeface="Open Sans" charset="0"/>
              </a:rPr>
              <a:t>4,5 mil</a:t>
            </a:r>
            <a:r>
              <a:rPr lang="sr-Latn-RS" sz="3000" b="1" spc="65" dirty="0" smtClean="0">
                <a:solidFill>
                  <a:srgbClr val="EF3B1D"/>
                </a:solidFill>
                <a:latin typeface="Open Sans" charset="0"/>
                <a:ea typeface="Open Sans" charset="0"/>
                <a:cs typeface="Open Sans" charset="0"/>
              </a:rPr>
              <a:t>.€</a:t>
            </a:r>
            <a:r>
              <a:rPr lang="en-US" sz="3000" b="1" spc="65" dirty="0">
                <a:solidFill>
                  <a:srgbClr val="EF3B1D"/>
                </a:solidFill>
                <a:latin typeface="Open Sans" charset="0"/>
                <a:ea typeface="Open Sans" charset="0"/>
                <a:cs typeface="Open Sans" charset="0"/>
              </a:rPr>
              <a:t>)</a:t>
            </a:r>
          </a:p>
          <a:p>
            <a:pPr marL="355600" marR="280670" indent="-342900" defTabSz="180000">
              <a:lnSpc>
                <a:spcPct val="1402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"/>
              <a:tabLst>
                <a:tab pos="201295" algn="l"/>
              </a:tabLst>
            </a:pP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I 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A </a:t>
            </a:r>
            <a:r>
              <a:rPr lang="en-US" sz="3000" spc="30" dirty="0" err="1" smtClean="0">
                <a:latin typeface="Open Sans" charset="0"/>
                <a:ea typeface="Open Sans" charset="0"/>
                <a:cs typeface="Open Sans" charset="0"/>
              </a:rPr>
              <a:t>reda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–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781,633 km</a:t>
            </a:r>
            <a:endParaRPr lang="sr-Latn-RS" sz="3000" spc="30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355600" marR="280670" indent="-342900" defTabSz="180000">
              <a:lnSpc>
                <a:spcPct val="1402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"/>
              <a:tabLst>
                <a:tab pos="201295" algn="l"/>
              </a:tabLst>
            </a:pP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I 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B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reda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–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4.486,575 km</a:t>
            </a:r>
            <a:endParaRPr lang="sr-Latn-RS" sz="3000" spc="30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355600" marR="280670" indent="-342900" defTabSz="180000">
              <a:lnSpc>
                <a:spcPct val="1402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"/>
              <a:tabLst>
                <a:tab pos="201295" algn="l"/>
              </a:tabLst>
            </a:pP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II 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A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reda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–</a:t>
            </a:r>
            <a:r>
              <a:rPr lang="sr-Latn-RS" sz="3000" spc="30" dirty="0">
                <a:latin typeface="Open Sans" charset="0"/>
                <a:ea typeface="Open Sans" charset="0"/>
                <a:cs typeface="Open Sans" charset="0"/>
              </a:rPr>
              <a:t>	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7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.783,439 km</a:t>
            </a:r>
            <a:endParaRPr lang="sr-Latn-RS" sz="3000" spc="30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355600" marR="280670" indent="-342900" defTabSz="180000">
              <a:lnSpc>
                <a:spcPct val="1402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"/>
              <a:tabLst>
                <a:tab pos="201295" algn="l"/>
              </a:tabLst>
            </a:pP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II 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B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reda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–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3.169,478 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km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81450" y="758952"/>
            <a:ext cx="2964962" cy="920160"/>
          </a:xfrm>
          <a:prstGeom prst="rect">
            <a:avLst/>
          </a:prstGeom>
        </p:spPr>
      </p:pic>
      <p:pic>
        <p:nvPicPr>
          <p:cNvPr id="1028" name="Picture 4" descr="Image result for jp putevi srbij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737"/>
          <a:stretch/>
        </p:blipFill>
        <p:spPr bwMode="auto">
          <a:xfrm>
            <a:off x="838969" y="2772358"/>
            <a:ext cx="678584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0" y="2225675"/>
            <a:ext cx="20104100" cy="0"/>
          </a:xfrm>
          <a:prstGeom prst="line">
            <a:avLst/>
          </a:prstGeom>
          <a:ln>
            <a:solidFill>
              <a:srgbClr val="EF3B1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179" y="10074275"/>
            <a:ext cx="2959100" cy="711200"/>
          </a:xfrm>
          <a:prstGeom prst="rect">
            <a:avLst/>
          </a:prstGeom>
        </p:spPr>
      </p:pic>
      <p:sp>
        <p:nvSpPr>
          <p:cNvPr id="18" name="object 3"/>
          <p:cNvSpPr txBox="1"/>
          <p:nvPr/>
        </p:nvSpPr>
        <p:spPr>
          <a:xfrm>
            <a:off x="11952000" y="3778979"/>
            <a:ext cx="7853650" cy="302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0670">
              <a:lnSpc>
                <a:spcPct val="140200"/>
              </a:lnSpc>
              <a:spcBef>
                <a:spcPts val="1650"/>
              </a:spcBef>
              <a:tabLst>
                <a:tab pos="201295" algn="l"/>
              </a:tabLst>
            </a:pPr>
            <a:r>
              <a:rPr lang="en-US" sz="3000" spc="65" dirty="0" err="1">
                <a:latin typeface="Open Sans" charset="0"/>
                <a:ea typeface="Open Sans" charset="0"/>
                <a:cs typeface="Open Sans" charset="0"/>
              </a:rPr>
              <a:t>Cilj</a:t>
            </a:r>
            <a:r>
              <a:rPr lang="en-US" sz="3000" spc="65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65" dirty="0" err="1">
                <a:latin typeface="Open Sans" charset="0"/>
                <a:ea typeface="Open Sans" charset="0"/>
                <a:cs typeface="Open Sans" charset="0"/>
              </a:rPr>
              <a:t>poboljšanja</a:t>
            </a:r>
            <a:r>
              <a:rPr lang="en-US" sz="3000" spc="65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65" dirty="0" smtClean="0">
                <a:latin typeface="Open Sans" charset="0"/>
                <a:ea typeface="Open Sans" charset="0"/>
                <a:cs typeface="Open Sans" charset="0"/>
              </a:rPr>
              <a:t>BS </a:t>
            </a:r>
            <a:r>
              <a:rPr lang="en-US" sz="3000" spc="65" dirty="0" err="1">
                <a:latin typeface="Open Sans" charset="0"/>
                <a:ea typeface="Open Sans" charset="0"/>
                <a:cs typeface="Open Sans" charset="0"/>
              </a:rPr>
              <a:t>na</a:t>
            </a:r>
            <a:r>
              <a:rPr lang="en-US" sz="3000" spc="65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65" dirty="0" err="1">
                <a:latin typeface="Open Sans" charset="0"/>
                <a:ea typeface="Open Sans" charset="0"/>
                <a:cs typeface="Open Sans" charset="0"/>
              </a:rPr>
              <a:t>državnim</a:t>
            </a:r>
            <a:r>
              <a:rPr lang="en-US" sz="3000" spc="65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65" dirty="0" err="1">
                <a:latin typeface="Open Sans" charset="0"/>
                <a:ea typeface="Open Sans" charset="0"/>
                <a:cs typeface="Open Sans" charset="0"/>
              </a:rPr>
              <a:t>putevima</a:t>
            </a:r>
            <a:r>
              <a:rPr lang="en-US" sz="3000" spc="65" dirty="0">
                <a:latin typeface="Open Sans" charset="0"/>
                <a:ea typeface="Open Sans" charset="0"/>
                <a:cs typeface="Open Sans" charset="0"/>
              </a:rPr>
              <a:t>:</a:t>
            </a:r>
          </a:p>
          <a:p>
            <a:pPr marL="355600" marR="280670" indent="-3429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tabLst>
                <a:tab pos="201295" algn="l"/>
              </a:tabLst>
            </a:pP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Smanjenje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broja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nastradalih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lica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u SN</a:t>
            </a:r>
          </a:p>
          <a:p>
            <a:pPr marL="355600" marR="280670" indent="-3429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tabLst>
                <a:tab pos="201295" algn="l"/>
              </a:tabLst>
            </a:pP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Podizanje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nivoa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BS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na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prihvatljiv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nivo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uz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min.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negativan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uticaj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na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životnu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sredinu</a:t>
            </a:r>
            <a:endParaRPr lang="en-US" sz="3000" spc="3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118850" y="7585729"/>
            <a:ext cx="485806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spc="65" dirty="0" smtClean="0">
                <a:solidFill>
                  <a:srgbClr val="EF3B1D"/>
                </a:solidFill>
                <a:latin typeface="+mj-lt"/>
                <a:ea typeface="Open Sans" charset="0"/>
                <a:cs typeface="Open Sans" charset="0"/>
              </a:rPr>
              <a:t>←</a:t>
            </a:r>
            <a:r>
              <a:rPr lang="sr-Latn-RS" sz="2500" b="1" spc="65" dirty="0" smtClean="0">
                <a:solidFill>
                  <a:srgbClr val="EF3B1D"/>
                </a:solidFill>
                <a:latin typeface="+mj-lt"/>
                <a:ea typeface="Open Sans" charset="0"/>
                <a:cs typeface="Open Sans" charset="0"/>
              </a:rPr>
              <a:t> </a:t>
            </a:r>
            <a:r>
              <a:rPr lang="en-US" sz="2500" b="1" spc="65" dirty="0" err="1" smtClean="0">
                <a:solidFill>
                  <a:srgbClr val="EF3B1D"/>
                </a:solidFill>
                <a:latin typeface="Open Sans" charset="0"/>
                <a:ea typeface="Open Sans" charset="0"/>
                <a:cs typeface="Open Sans" charset="0"/>
              </a:rPr>
              <a:t>Obavlja</a:t>
            </a:r>
            <a:r>
              <a:rPr lang="en-US" sz="2500" b="1" spc="65" dirty="0" smtClean="0">
                <a:solidFill>
                  <a:srgbClr val="EF3B1D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500" b="1" spc="65" dirty="0" err="1">
                <a:solidFill>
                  <a:srgbClr val="EF3B1D"/>
                </a:solidFill>
                <a:latin typeface="Open Sans" charset="0"/>
                <a:ea typeface="Open Sans" charset="0"/>
                <a:cs typeface="Open Sans" charset="0"/>
              </a:rPr>
              <a:t>stru</a:t>
            </a:r>
            <a:r>
              <a:rPr lang="sr-Latn-RS" sz="2500" b="1" spc="65" dirty="0">
                <a:solidFill>
                  <a:srgbClr val="EF3B1D"/>
                </a:solidFill>
                <a:latin typeface="Open Sans" charset="0"/>
                <a:ea typeface="Open Sans" charset="0"/>
                <a:cs typeface="Open Sans" charset="0"/>
              </a:rPr>
              <a:t>čne </a:t>
            </a:r>
            <a:r>
              <a:rPr lang="sr-Latn-RS" sz="2500" b="1" spc="65" dirty="0" smtClean="0">
                <a:solidFill>
                  <a:srgbClr val="EF3B1D"/>
                </a:solidFill>
                <a:latin typeface="Open Sans" charset="0"/>
                <a:ea typeface="Open Sans" charset="0"/>
                <a:cs typeface="Open Sans" charset="0"/>
              </a:rPr>
              <a:t>poslove </a:t>
            </a:r>
            <a:r>
              <a:rPr lang="sr-Latn-RS" sz="2500" b="1" spc="65" dirty="0">
                <a:solidFill>
                  <a:srgbClr val="EF3B1D"/>
                </a:solidFill>
                <a:latin typeface="+mj-lt"/>
                <a:ea typeface="Open Sans" charset="0"/>
                <a:cs typeface="Open Sans" charset="0"/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xmlns="" val="3462256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2722862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>SEKTOR ZA STRATEGIJU, PROJEKTOVANJE I RAZVOJ</a:t>
            </a:r>
            <a:endParaRPr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970" y="3778979"/>
            <a:ext cx="18397220" cy="5398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0670">
              <a:lnSpc>
                <a:spcPct val="140200"/>
              </a:lnSpc>
              <a:spcBef>
                <a:spcPts val="1650"/>
              </a:spcBef>
              <a:tabLst>
                <a:tab pos="201295" algn="l"/>
              </a:tabLst>
            </a:pPr>
            <a:r>
              <a:rPr lang="sr-Latn-RS" sz="3000" spc="65" dirty="0" smtClean="0">
                <a:latin typeface="Open Sans" charset="0"/>
                <a:ea typeface="Open Sans" charset="0"/>
                <a:cs typeface="Open Sans" charset="0"/>
              </a:rPr>
              <a:t>SSPR </a:t>
            </a:r>
            <a:r>
              <a:rPr lang="vi-VN" sz="3000" spc="65" dirty="0">
                <a:latin typeface="Open Sans" charset="0"/>
                <a:ea typeface="Open Sans" charset="0"/>
                <a:cs typeface="Open Sans" charset="0"/>
              </a:rPr>
              <a:t>obavlja poslove: projektovanja</a:t>
            </a:r>
            <a:r>
              <a:rPr lang="sr-Latn-RS" sz="3000" spc="65" dirty="0">
                <a:latin typeface="Open Sans" charset="0"/>
                <a:ea typeface="Open Sans" charset="0"/>
                <a:cs typeface="Open Sans" charset="0"/>
              </a:rPr>
              <a:t> i izrade</a:t>
            </a:r>
            <a:r>
              <a:rPr lang="vi-VN" sz="3000" spc="65" dirty="0">
                <a:latin typeface="Open Sans" charset="0"/>
                <a:ea typeface="Open Sans" charset="0"/>
                <a:cs typeface="Open Sans" charset="0"/>
              </a:rPr>
              <a:t> planske dokumentacije, </a:t>
            </a:r>
            <a:r>
              <a:rPr lang="sr-Latn-RS" sz="3000" spc="65" dirty="0">
                <a:latin typeface="Open Sans" charset="0"/>
                <a:ea typeface="Open Sans" charset="0"/>
                <a:cs typeface="Open Sans" charset="0"/>
              </a:rPr>
              <a:t>izrade </a:t>
            </a:r>
            <a:r>
              <a:rPr lang="vi-VN" sz="3000" spc="65" dirty="0">
                <a:latin typeface="Open Sans" charset="0"/>
                <a:ea typeface="Open Sans" charset="0"/>
                <a:cs typeface="Open Sans" charset="0"/>
              </a:rPr>
              <a:t>studija</a:t>
            </a:r>
            <a:r>
              <a:rPr lang="sr-Latn-RS" sz="3000" spc="65" dirty="0">
                <a:latin typeface="Open Sans" charset="0"/>
                <a:ea typeface="Open Sans" charset="0"/>
                <a:cs typeface="Open Sans" charset="0"/>
              </a:rPr>
              <a:t> i</a:t>
            </a:r>
            <a:r>
              <a:rPr lang="vi-VN" sz="3000" spc="65" dirty="0">
                <a:latin typeface="Open Sans" charset="0"/>
                <a:ea typeface="Open Sans" charset="0"/>
                <a:cs typeface="Open Sans" charset="0"/>
              </a:rPr>
              <a:t> istraživanja</a:t>
            </a:r>
            <a:r>
              <a:rPr lang="sr-Latn-RS" sz="3000" spc="65" dirty="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vi-VN" sz="3000" spc="65" dirty="0">
                <a:latin typeface="Open Sans" charset="0"/>
                <a:ea typeface="Open Sans" charset="0"/>
                <a:cs typeface="Open Sans" charset="0"/>
              </a:rPr>
              <a:t>bezbednosti saobraćaja, zaštite životne </a:t>
            </a:r>
            <a:r>
              <a:rPr lang="vi-VN" sz="3000" spc="65" dirty="0" smtClean="0">
                <a:latin typeface="Open Sans" charset="0"/>
                <a:ea typeface="Open Sans" charset="0"/>
                <a:cs typeface="Open Sans" charset="0"/>
              </a:rPr>
              <a:t>sredine</a:t>
            </a:r>
            <a:r>
              <a:rPr lang="sr-Latn-RS" sz="3000" spc="65" dirty="0" smtClean="0">
                <a:latin typeface="Open Sans" charset="0"/>
                <a:ea typeface="Open Sans" charset="0"/>
                <a:cs typeface="Open Sans" charset="0"/>
              </a:rPr>
              <a:t> itd. </a:t>
            </a:r>
            <a:r>
              <a:rPr lang="sr-Latn-RS" sz="3000" spc="65" dirty="0">
                <a:latin typeface="Open Sans" charset="0"/>
                <a:ea typeface="Open Sans" charset="0"/>
                <a:cs typeface="Open Sans" charset="0"/>
              </a:rPr>
              <a:t>T</a:t>
            </a:r>
            <a:r>
              <a:rPr lang="vi-VN" sz="3000" spc="65" dirty="0">
                <a:latin typeface="Open Sans" charset="0"/>
                <a:ea typeface="Open Sans" charset="0"/>
                <a:cs typeface="Open Sans" charset="0"/>
              </a:rPr>
              <a:t>akođe, učestvuje i daje podršku realizaciji projekata koji se finansiraju od strane </a:t>
            </a:r>
            <a:r>
              <a:rPr lang="sr-Latn-RS" sz="3000" spc="65" dirty="0">
                <a:latin typeface="Open Sans" charset="0"/>
                <a:ea typeface="Open Sans" charset="0"/>
                <a:cs typeface="Open Sans" charset="0"/>
              </a:rPr>
              <a:t>međ</a:t>
            </a:r>
            <a:r>
              <a:rPr lang="vi-VN" sz="3000" spc="65" dirty="0">
                <a:latin typeface="Open Sans" charset="0"/>
                <a:ea typeface="Open Sans" charset="0"/>
                <a:cs typeface="Open Sans" charset="0"/>
              </a:rPr>
              <a:t>unarodnih finansijskih institucija i </a:t>
            </a:r>
            <a:r>
              <a:rPr lang="sr-Latn-RS" sz="3000" spc="65" dirty="0">
                <a:latin typeface="Open Sans" charset="0"/>
                <a:ea typeface="Open Sans" charset="0"/>
                <a:cs typeface="Open Sans" charset="0"/>
              </a:rPr>
              <a:t>e</a:t>
            </a:r>
            <a:r>
              <a:rPr lang="vi-VN" sz="3000" spc="65" dirty="0">
                <a:latin typeface="Open Sans" charset="0"/>
                <a:ea typeface="Open Sans" charset="0"/>
                <a:cs typeface="Open Sans" charset="0"/>
              </a:rPr>
              <a:t>vropskih fondova. </a:t>
            </a:r>
          </a:p>
          <a:p>
            <a:pPr marL="12700" marR="280670">
              <a:lnSpc>
                <a:spcPct val="140200"/>
              </a:lnSpc>
              <a:spcBef>
                <a:spcPts val="1650"/>
              </a:spcBef>
              <a:tabLst>
                <a:tab pos="201295" algn="l"/>
              </a:tabLst>
            </a:pPr>
            <a:endParaRPr lang="sr-Latn-RS" sz="500" spc="65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12700" marR="280670">
              <a:lnSpc>
                <a:spcPct val="140200"/>
              </a:lnSpc>
              <a:spcBef>
                <a:spcPts val="1650"/>
              </a:spcBef>
              <a:tabLst>
                <a:tab pos="201295" algn="l"/>
              </a:tabLst>
            </a:pPr>
            <a:r>
              <a:rPr lang="vi-VN" sz="3000" spc="65" dirty="0">
                <a:latin typeface="Open Sans" charset="0"/>
                <a:ea typeface="Open Sans" charset="0"/>
                <a:cs typeface="Open Sans" charset="0"/>
              </a:rPr>
              <a:t>U okviru </a:t>
            </a:r>
            <a:r>
              <a:rPr lang="sr-Latn-RS" sz="3000" spc="65" dirty="0" smtClean="0">
                <a:latin typeface="Open Sans" charset="0"/>
                <a:ea typeface="Open Sans" charset="0"/>
                <a:cs typeface="Open Sans" charset="0"/>
              </a:rPr>
              <a:t>SSPR </a:t>
            </a:r>
            <a:r>
              <a:rPr lang="vi-VN" sz="3000" spc="65" dirty="0" smtClean="0">
                <a:latin typeface="Open Sans" charset="0"/>
                <a:ea typeface="Open Sans" charset="0"/>
                <a:cs typeface="Open Sans" charset="0"/>
              </a:rPr>
              <a:t>nalaze </a:t>
            </a:r>
            <a:r>
              <a:rPr lang="vi-VN" sz="3000" spc="65" dirty="0">
                <a:latin typeface="Open Sans" charset="0"/>
                <a:ea typeface="Open Sans" charset="0"/>
                <a:cs typeface="Open Sans" charset="0"/>
              </a:rPr>
              <a:t>se sledeća odeljenja:</a:t>
            </a:r>
          </a:p>
          <a:p>
            <a:pPr marL="1241425" marR="280670" indent="-3429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  <a:tabLst>
                <a:tab pos="201295" algn="l"/>
              </a:tabLst>
            </a:pPr>
            <a:r>
              <a:rPr lang="sr-Latn-RS" sz="2000" spc="65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vi-VN" sz="2500" spc="65" dirty="0" smtClean="0">
                <a:latin typeface="Open Sans" charset="0"/>
                <a:ea typeface="Open Sans" charset="0"/>
                <a:cs typeface="Open Sans" charset="0"/>
              </a:rPr>
              <a:t>Odeljenje </a:t>
            </a:r>
            <a:r>
              <a:rPr lang="vi-VN" sz="2500" spc="65" dirty="0">
                <a:latin typeface="Open Sans" charset="0"/>
                <a:ea typeface="Open Sans" charset="0"/>
                <a:cs typeface="Open Sans" charset="0"/>
              </a:rPr>
              <a:t>za projektnu i plansku </a:t>
            </a:r>
            <a:r>
              <a:rPr lang="vi-VN" sz="2500" spc="65" dirty="0" smtClean="0">
                <a:latin typeface="Open Sans" charset="0"/>
                <a:ea typeface="Open Sans" charset="0"/>
                <a:cs typeface="Open Sans" charset="0"/>
              </a:rPr>
              <a:t>dokumentaciju</a:t>
            </a:r>
            <a:endParaRPr lang="sr-Latn-RS" sz="2500" spc="65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1241425" marR="280670" indent="-3429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  <a:tabLst>
                <a:tab pos="201295" algn="l"/>
              </a:tabLst>
            </a:pPr>
            <a:r>
              <a:rPr lang="sr-Latn-RS" sz="2500" spc="65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vi-VN" sz="2500" spc="65" dirty="0" smtClean="0">
                <a:latin typeface="Open Sans" charset="0"/>
                <a:ea typeface="Open Sans" charset="0"/>
                <a:cs typeface="Open Sans" charset="0"/>
              </a:rPr>
              <a:t>Odeljenje </a:t>
            </a:r>
            <a:r>
              <a:rPr lang="vi-VN" sz="2500" spc="65" dirty="0">
                <a:latin typeface="Open Sans" charset="0"/>
                <a:ea typeface="Open Sans" charset="0"/>
                <a:cs typeface="Open Sans" charset="0"/>
              </a:rPr>
              <a:t>za bezbednost </a:t>
            </a:r>
            <a:r>
              <a:rPr lang="vi-VN" sz="2500" spc="65" dirty="0" smtClean="0">
                <a:latin typeface="Open Sans" charset="0"/>
                <a:ea typeface="Open Sans" charset="0"/>
                <a:cs typeface="Open Sans" charset="0"/>
              </a:rPr>
              <a:t>saobraćaja</a:t>
            </a:r>
            <a:endParaRPr lang="sr-Latn-RS" sz="2500" spc="65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1241425" marR="280670" indent="-3429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  <a:tabLst>
                <a:tab pos="201295" algn="l"/>
              </a:tabLst>
            </a:pPr>
            <a:r>
              <a:rPr lang="sr-Latn-RS" sz="2500" spc="65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vi-VN" sz="2500" spc="65" dirty="0" smtClean="0">
                <a:latin typeface="Open Sans" charset="0"/>
                <a:ea typeface="Open Sans" charset="0"/>
                <a:cs typeface="Open Sans" charset="0"/>
              </a:rPr>
              <a:t>Odeljenje </a:t>
            </a:r>
            <a:r>
              <a:rPr lang="vi-VN" sz="2500" spc="65" dirty="0">
                <a:latin typeface="Open Sans" charset="0"/>
                <a:ea typeface="Open Sans" charset="0"/>
                <a:cs typeface="Open Sans" charset="0"/>
              </a:rPr>
              <a:t>za zaštitu životne </a:t>
            </a:r>
            <a:r>
              <a:rPr lang="vi-VN" sz="2500" spc="65" dirty="0" smtClean="0">
                <a:latin typeface="Open Sans" charset="0"/>
                <a:ea typeface="Open Sans" charset="0"/>
                <a:cs typeface="Open Sans" charset="0"/>
              </a:rPr>
              <a:t>sredine</a:t>
            </a:r>
            <a:endParaRPr lang="sr-Latn-RS" sz="2500" spc="65" dirty="0" smtClean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79" y="10074275"/>
            <a:ext cx="2959100" cy="711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2225675"/>
            <a:ext cx="20104100" cy="0"/>
          </a:xfrm>
          <a:prstGeom prst="line">
            <a:avLst/>
          </a:prstGeom>
          <a:ln>
            <a:solidFill>
              <a:srgbClr val="EF3B1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1450" y="758952"/>
            <a:ext cx="2964962" cy="9201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12000" y="7056000"/>
            <a:ext cx="10052050" cy="20825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41425" marR="280670" indent="-3429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  <a:tabLst>
                <a:tab pos="201295" algn="l"/>
              </a:tabLst>
            </a:pPr>
            <a:r>
              <a:rPr lang="vi-VN" sz="2500" spc="65" dirty="0">
                <a:latin typeface="Open Sans" charset="0"/>
                <a:ea typeface="Open Sans" charset="0"/>
                <a:cs typeface="Open Sans" charset="0"/>
              </a:rPr>
              <a:t>Odeljenje za strateško planiranje, studije i razvoj</a:t>
            </a:r>
          </a:p>
          <a:p>
            <a:pPr marL="1241425" marR="280670" indent="-3429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  <a:tabLst>
                <a:tab pos="201295" algn="l"/>
              </a:tabLst>
            </a:pPr>
            <a:r>
              <a:rPr lang="sr-Latn-RS" sz="2500" spc="65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vi-VN" sz="2500" spc="65" dirty="0">
                <a:latin typeface="Open Sans" charset="0"/>
                <a:ea typeface="Open Sans" charset="0"/>
                <a:cs typeface="Open Sans" charset="0"/>
              </a:rPr>
              <a:t>Odeljenje za energetski menadžment</a:t>
            </a:r>
            <a:endParaRPr lang="sr-Latn-RS" sz="2500" spc="65" dirty="0">
              <a:latin typeface="Open Sans" charset="0"/>
              <a:ea typeface="Open Sans" charset="0"/>
              <a:cs typeface="Open Sans" charset="0"/>
            </a:endParaRPr>
          </a:p>
          <a:p>
            <a:pPr marL="1241425" marR="280670" indent="-3429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  <a:tabLst>
                <a:tab pos="201295" algn="l"/>
              </a:tabLst>
            </a:pPr>
            <a:r>
              <a:rPr lang="sr-Latn-RS" sz="2500" spc="65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vi-VN" sz="2500" spc="65" dirty="0">
                <a:latin typeface="Open Sans" charset="0"/>
                <a:ea typeface="Open Sans" charset="0"/>
                <a:cs typeface="Open Sans" charset="0"/>
              </a:rPr>
              <a:t>Odeljenje za tehničku pripremu</a:t>
            </a:r>
          </a:p>
        </p:txBody>
      </p:sp>
    </p:spTree>
    <p:extLst>
      <p:ext uri="{BB962C8B-B14F-4D97-AF65-F5344CB8AC3E}">
        <p14:creationId xmlns:p14="http://schemas.microsoft.com/office/powerpoint/2010/main" xmlns="" val="35982892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2722862"/>
            <a:ext cx="18454158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>PODACI O </a:t>
            </a:r>
            <a:r>
              <a:rPr lang="sr-Latn-CS" spc="135" dirty="0">
                <a:latin typeface="Montserrat" charset="0"/>
                <a:ea typeface="Montserrat" charset="0"/>
                <a:cs typeface="Montserrat" charset="0"/>
              </a:rPr>
              <a:t>PROJEKTU </a:t>
            </a:r>
            <a:r>
              <a:rPr lang="sr-Latn-CS" spc="135" dirty="0">
                <a:solidFill>
                  <a:srgbClr val="EF3B1D"/>
                </a:solidFill>
                <a:latin typeface="Montserrat" charset="0"/>
                <a:ea typeface="Montserrat" charset="0"/>
                <a:cs typeface="Montserrat" charset="0"/>
              </a:rPr>
              <a:t>SO-BAJA2 HUSRB/1602/21/0061</a:t>
            </a:r>
            <a:r>
              <a:rPr lang="sr-Latn-CS" spc="135" dirty="0">
                <a:latin typeface="Montserrat" charset="0"/>
                <a:ea typeface="Montserrat" charset="0"/>
                <a:cs typeface="Montserrat" charset="0"/>
              </a:rPr>
              <a:t/>
            </a:r>
            <a:br>
              <a:rPr lang="sr-Latn-CS" spc="135" dirty="0">
                <a:latin typeface="Montserrat" charset="0"/>
                <a:ea typeface="Montserrat" charset="0"/>
                <a:cs typeface="Montserrat" charset="0"/>
              </a:rPr>
            </a:br>
            <a:r>
              <a:rPr lang="sr-Latn-CS" spc="135" dirty="0">
                <a:latin typeface="Montserrat" charset="0"/>
                <a:ea typeface="Montserrat" charset="0"/>
                <a:cs typeface="Montserrat" charset="0"/>
              </a:rPr>
              <a:t> </a:t>
            </a:r>
            <a:endParaRPr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970" y="3778979"/>
            <a:ext cx="18397220" cy="5614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280670" indent="-4572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"/>
              <a:tabLst>
                <a:tab pos="201295" algn="l"/>
              </a:tabLst>
            </a:pP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P</a:t>
            </a:r>
            <a:r>
              <a:rPr lang="en-US" sz="3000" spc="30" dirty="0" err="1" smtClean="0">
                <a:latin typeface="Open Sans" charset="0"/>
                <a:ea typeface="Open Sans" charset="0"/>
                <a:cs typeface="Open Sans" charset="0"/>
              </a:rPr>
              <a:t>očeta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k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sr-Latn-RS" sz="3000" spc="30" dirty="0">
                <a:latin typeface="Open Sans" charset="0"/>
                <a:ea typeface="Open Sans" charset="0"/>
                <a:cs typeface="Open Sans" charset="0"/>
              </a:rPr>
              <a:t>projekta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: 01.09.2017.</a:t>
            </a:r>
          </a:p>
          <a:p>
            <a:pPr marL="469900" marR="280670" indent="-4572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"/>
              <a:tabLst>
                <a:tab pos="201295" algn="l"/>
              </a:tabLst>
            </a:pP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Z</a:t>
            </a:r>
            <a:r>
              <a:rPr lang="en-US" sz="3000" spc="30" dirty="0" err="1" smtClean="0">
                <a:latin typeface="Open Sans" charset="0"/>
                <a:ea typeface="Open Sans" charset="0"/>
                <a:cs typeface="Open Sans" charset="0"/>
              </a:rPr>
              <a:t>avršeta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k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sr-Latn-RS" sz="3000" spc="30" dirty="0">
                <a:latin typeface="Open Sans" charset="0"/>
                <a:ea typeface="Open Sans" charset="0"/>
                <a:cs typeface="Open Sans" charset="0"/>
              </a:rPr>
              <a:t>projekta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: 31.08.2019.</a:t>
            </a:r>
          </a:p>
          <a:p>
            <a:pPr marL="469900" marR="280670" indent="-4572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"/>
              <a:tabLst>
                <a:tab pos="201295" algn="l"/>
              </a:tabLst>
            </a:pP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T</a:t>
            </a:r>
            <a:r>
              <a:rPr lang="en-US" sz="3000" spc="30" dirty="0" err="1" smtClean="0">
                <a:latin typeface="Open Sans" charset="0"/>
                <a:ea typeface="Open Sans" charset="0"/>
                <a:cs typeface="Open Sans" charset="0"/>
              </a:rPr>
              <a:t>rajanj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e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projekta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: 24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meseca</a:t>
            </a:r>
            <a:endParaRPr lang="en-US" sz="3000" spc="30" dirty="0">
              <a:latin typeface="Open Sans" charset="0"/>
              <a:ea typeface="Open Sans" charset="0"/>
              <a:cs typeface="Open Sans" charset="0"/>
            </a:endParaRPr>
          </a:p>
          <a:p>
            <a:pPr marL="469900" marR="280670" indent="-4572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"/>
              <a:tabLst>
                <a:tab pos="201295" algn="l"/>
              </a:tabLst>
            </a:pPr>
            <a:r>
              <a:rPr lang="sr-Latn-RS" sz="3000" spc="30" dirty="0">
                <a:latin typeface="Open Sans" charset="0"/>
                <a:ea typeface="Open Sans" charset="0"/>
                <a:cs typeface="Open Sans" charset="0"/>
              </a:rPr>
              <a:t>Vodeći partner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: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Javno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preduzeća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„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Putevi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Srbije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“</a:t>
            </a:r>
          </a:p>
          <a:p>
            <a:pPr marL="469900" marR="280670" indent="-4572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"/>
              <a:tabLst>
                <a:tab pos="201295" algn="l"/>
              </a:tabLst>
            </a:pPr>
            <a:r>
              <a:rPr lang="en-US" sz="3000" spc="30" dirty="0" err="1" smtClean="0">
                <a:latin typeface="Open Sans" charset="0"/>
                <a:ea typeface="Open Sans" charset="0"/>
                <a:cs typeface="Open Sans" charset="0"/>
              </a:rPr>
              <a:t>Partneri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:</a:t>
            </a:r>
            <a:r>
              <a:rPr lang="sr-Latn-R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Grad </a:t>
            </a:r>
            <a:r>
              <a:rPr lang="en-US" sz="3000" spc="30" dirty="0" err="1" smtClean="0">
                <a:latin typeface="Open Sans" charset="0"/>
                <a:ea typeface="Open Sans" charset="0"/>
                <a:cs typeface="Open Sans" charset="0"/>
              </a:rPr>
              <a:t>Sombor</a:t>
            </a:r>
            <a:endParaRPr lang="sr-Latn-RS" sz="3000" spc="30" dirty="0">
              <a:latin typeface="Open Sans" charset="0"/>
              <a:ea typeface="Open Sans" charset="0"/>
              <a:cs typeface="Open Sans" charset="0"/>
            </a:endParaRPr>
          </a:p>
          <a:p>
            <a:pPr marL="12700" marR="28067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tabLst>
                <a:tab pos="201295" algn="l"/>
              </a:tabLst>
            </a:pP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			 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NIF 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(NIF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– 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AD </a:t>
            </a:r>
            <a:r>
              <a:rPr lang="en-US" sz="3000" spc="30" dirty="0" err="1" smtClean="0">
                <a:latin typeface="Open Sans" charset="0"/>
                <a:ea typeface="Open Sans" charset="0"/>
                <a:cs typeface="Open Sans" charset="0"/>
              </a:rPr>
              <a:t>sa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ograničenom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odgovornošću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za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razvoj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nacionalne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infrastrukture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)</a:t>
            </a:r>
            <a:br>
              <a:rPr lang="en-US" sz="3000" spc="30" dirty="0">
                <a:latin typeface="Open Sans" charset="0"/>
                <a:ea typeface="Open Sans" charset="0"/>
                <a:cs typeface="Open Sans" charset="0"/>
              </a:rPr>
            </a:br>
            <a:endParaRPr lang="en-US" sz="3000" spc="3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79" y="10074275"/>
            <a:ext cx="2959100" cy="711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2225675"/>
            <a:ext cx="20104100" cy="0"/>
          </a:xfrm>
          <a:prstGeom prst="line">
            <a:avLst/>
          </a:prstGeom>
          <a:ln>
            <a:solidFill>
              <a:srgbClr val="EF3B1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1450" y="758952"/>
            <a:ext cx="2964962" cy="92016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2722862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>FINANSIJSKI PODACI </a:t>
            </a:r>
            <a:r>
              <a:rPr lang="sr-Latn-CS" spc="135" dirty="0" smtClean="0">
                <a:solidFill>
                  <a:srgbClr val="EF3B1D"/>
                </a:solidFill>
                <a:latin typeface="Montserrat" charset="0"/>
                <a:ea typeface="Montserrat" charset="0"/>
                <a:cs typeface="Montserrat" charset="0"/>
              </a:rPr>
              <a:t>SO-BAJA2 </a:t>
            </a:r>
            <a:r>
              <a:rPr lang="sr-Latn-CS" spc="135" dirty="0">
                <a:solidFill>
                  <a:srgbClr val="EF3B1D"/>
                </a:solidFill>
                <a:latin typeface="Montserrat" charset="0"/>
                <a:ea typeface="Montserrat" charset="0"/>
                <a:cs typeface="Montserrat" charset="0"/>
              </a:rPr>
              <a:t>HUSRB/1602/21/0061</a:t>
            </a:r>
            <a:endParaRPr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970" y="3778979"/>
            <a:ext cx="18397220" cy="5540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280670" indent="-4572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è"/>
              <a:tabLst>
                <a:tab pos="201295" algn="l"/>
              </a:tabLst>
            </a:pP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V</a:t>
            </a:r>
            <a:r>
              <a:rPr lang="en-US" sz="3000" spc="30" dirty="0" err="1" smtClean="0">
                <a:latin typeface="Open Sans" charset="0"/>
                <a:ea typeface="Open Sans" charset="0"/>
                <a:cs typeface="Open Sans" charset="0"/>
              </a:rPr>
              <a:t>rednost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 smtClean="0">
                <a:latin typeface="Open Sans" charset="0"/>
                <a:ea typeface="Open Sans" charset="0"/>
                <a:cs typeface="Open Sans" charset="0"/>
              </a:rPr>
              <a:t>projekta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: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3.122.677,00 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€ </a:t>
            </a:r>
          </a:p>
          <a:p>
            <a:pPr marL="469900" marR="280670" indent="-4572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è"/>
              <a:tabLst>
                <a:tab pos="201295" algn="l"/>
              </a:tabLst>
            </a:pP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V</a:t>
            </a:r>
            <a:r>
              <a:rPr lang="en-US" sz="3000" spc="30" dirty="0" err="1" smtClean="0">
                <a:latin typeface="Open Sans" charset="0"/>
                <a:ea typeface="Open Sans" charset="0"/>
                <a:cs typeface="Open Sans" charset="0"/>
              </a:rPr>
              <a:t>rednost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sredstava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EU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(IPA):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2.654.269,50 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€ </a:t>
            </a:r>
          </a:p>
          <a:p>
            <a:pPr marL="469900" marR="280670" indent="-4572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è"/>
              <a:tabLst>
                <a:tab pos="201295" algn="l"/>
              </a:tabLst>
            </a:pP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Učešće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u </a:t>
            </a:r>
            <a:r>
              <a:rPr lang="en-US" sz="3000" spc="30" dirty="0" err="1" smtClean="0">
                <a:latin typeface="Open Sans" charset="0"/>
                <a:ea typeface="Open Sans" charset="0"/>
                <a:cs typeface="Open Sans" charset="0"/>
              </a:rPr>
              <a:t>projektu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(15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%):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468.400,50 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€ </a:t>
            </a:r>
          </a:p>
          <a:p>
            <a:pPr marL="469900" marR="280670" indent="-4572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è"/>
              <a:tabLst>
                <a:tab pos="201295" algn="l"/>
              </a:tabLst>
            </a:pP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Vrednost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projekta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na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teritoriji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RS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: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2.630.519,50 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€ </a:t>
            </a:r>
          </a:p>
          <a:p>
            <a:pPr marL="469900" marR="280670" indent="-4572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è"/>
              <a:tabLst>
                <a:tab pos="201295" algn="l"/>
              </a:tabLst>
            </a:pP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Vrednost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sredstava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EU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(IPA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) (85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%):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2.235.941.15 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€ </a:t>
            </a:r>
          </a:p>
          <a:p>
            <a:pPr marL="469900" marR="280670" indent="-4572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è"/>
              <a:tabLst>
                <a:tab pos="201295" algn="l"/>
              </a:tabLst>
            </a:pP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Vrednost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projekta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na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teritoriji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RS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(15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%):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394.578,35 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€</a:t>
            </a:r>
            <a:br>
              <a:rPr lang="en-US" sz="3000" spc="30" dirty="0">
                <a:latin typeface="Open Sans" charset="0"/>
                <a:ea typeface="Open Sans" charset="0"/>
                <a:cs typeface="Open Sans" charset="0"/>
              </a:rPr>
            </a:br>
            <a:endParaRPr lang="en-US" sz="3000" spc="3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79" y="10074275"/>
            <a:ext cx="2959100" cy="711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2225675"/>
            <a:ext cx="20104100" cy="0"/>
          </a:xfrm>
          <a:prstGeom prst="line">
            <a:avLst/>
          </a:prstGeom>
          <a:ln>
            <a:solidFill>
              <a:srgbClr val="EF3B1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1450" y="758952"/>
            <a:ext cx="2964962" cy="9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4343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2722862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>JPPS DEO PROJEKTA </a:t>
            </a:r>
            <a:r>
              <a:rPr lang="sr-Latn-CS" spc="135" dirty="0" smtClean="0">
                <a:solidFill>
                  <a:srgbClr val="EF3B1D"/>
                </a:solidFill>
                <a:latin typeface="Montserrat" charset="0"/>
                <a:ea typeface="Montserrat" charset="0"/>
                <a:cs typeface="Montserrat" charset="0"/>
              </a:rPr>
              <a:t>SO-BAJA2 </a:t>
            </a:r>
            <a:r>
              <a:rPr lang="sr-Latn-CS" spc="135" dirty="0">
                <a:solidFill>
                  <a:srgbClr val="EF3B1D"/>
                </a:solidFill>
                <a:latin typeface="Montserrat" charset="0"/>
                <a:ea typeface="Montserrat" charset="0"/>
                <a:cs typeface="Montserrat" charset="0"/>
              </a:rPr>
              <a:t>HUSRB/1602/21/0061</a:t>
            </a:r>
            <a:endParaRPr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970" y="3778979"/>
            <a:ext cx="18397220" cy="5614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067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tabLst>
                <a:tab pos="201295" algn="l"/>
              </a:tabLst>
            </a:pPr>
            <a:r>
              <a:rPr lang="en-US" sz="3000" spc="30" dirty="0" err="1" smtClean="0">
                <a:latin typeface="Open Sans" charset="0"/>
                <a:ea typeface="Open Sans" charset="0"/>
                <a:cs typeface="Open Sans" charset="0"/>
              </a:rPr>
              <a:t>Projekat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re</a:t>
            </a:r>
            <a:r>
              <a:rPr lang="en-US" sz="3000" spc="30" dirty="0" err="1" smtClean="0">
                <a:latin typeface="Open Sans" charset="0"/>
                <a:ea typeface="Open Sans" charset="0"/>
                <a:cs typeface="Open Sans" charset="0"/>
              </a:rPr>
              <a:t>habilitacije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puta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će </a:t>
            </a:r>
            <a:r>
              <a:rPr lang="en-US" sz="3000" spc="30" dirty="0" err="1" smtClean="0">
                <a:latin typeface="Open Sans" charset="0"/>
                <a:ea typeface="Open Sans" charset="0"/>
                <a:cs typeface="Open Sans" charset="0"/>
              </a:rPr>
              <a:t>omogućiti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lakšu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pristupačnost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i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brži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i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bezbedniji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transport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za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putnike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i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rob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u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na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z</a:t>
            </a:r>
            <a:r>
              <a:rPr lang="en-US" sz="3000" spc="30" dirty="0" err="1" smtClean="0">
                <a:latin typeface="Open Sans" charset="0"/>
                <a:ea typeface="Open Sans" charset="0"/>
                <a:cs typeface="Open Sans" charset="0"/>
              </a:rPr>
              <a:t>apadu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 smtClean="0">
                <a:latin typeface="Open Sans" charset="0"/>
                <a:ea typeface="Open Sans" charset="0"/>
                <a:cs typeface="Open Sans" charset="0"/>
              </a:rPr>
              <a:t>Bačkog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okruga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kao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 smtClean="0">
                <a:latin typeface="Open Sans" charset="0"/>
                <a:ea typeface="Open Sans" charset="0"/>
                <a:cs typeface="Open Sans" charset="0"/>
              </a:rPr>
              <a:t>i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u </a:t>
            </a:r>
            <a:r>
              <a:rPr lang="en-US" sz="3000" spc="30" dirty="0" err="1">
                <a:latin typeface="Open Sans" charset="0"/>
                <a:ea typeface="Open Sans" charset="0"/>
                <a:cs typeface="Open Sans" charset="0"/>
              </a:rPr>
              <a:t>čitavom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err="1" smtClean="0">
                <a:latin typeface="Open Sans" charset="0"/>
                <a:ea typeface="Open Sans" charset="0"/>
                <a:cs typeface="Open Sans" charset="0"/>
              </a:rPr>
              <a:t>regionu</a:t>
            </a:r>
            <a:endParaRPr lang="sr-Latn-RS" sz="3000" spc="30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469900" marR="280670" indent="-4572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è"/>
              <a:tabLst>
                <a:tab pos="201295" algn="l"/>
              </a:tabLst>
            </a:pP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Poboljšanje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DP 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IB 15</a:t>
            </a:r>
            <a:endParaRPr lang="en-US" sz="3000" spc="30" dirty="0">
              <a:latin typeface="Open Sans" charset="0"/>
              <a:ea typeface="Open Sans" charset="0"/>
              <a:cs typeface="Open Sans" charset="0"/>
            </a:endParaRPr>
          </a:p>
          <a:p>
            <a:pPr marL="469900" marR="280670" indent="-4572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è"/>
              <a:tabLst>
                <a:tab pos="201295" algn="l"/>
              </a:tabLst>
            </a:pP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Deonica 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od</a:t>
            </a: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 Sombora prema Bezdanu,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L=12,107 km</a:t>
            </a:r>
            <a:r>
              <a:rPr lang="sr-Latn-RS" sz="3000" spc="30" smtClean="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sr-Latn-RS" sz="3000" spc="30" smtClean="0">
                <a:latin typeface="Times New Roman"/>
                <a:ea typeface="Open Sans" charset="0"/>
                <a:cs typeface="Times New Roman"/>
              </a:rPr>
              <a:t>≈</a:t>
            </a:r>
            <a:r>
              <a:rPr lang="sr-Latn-RS" sz="3000" spc="30" smtClean="0">
                <a:latin typeface="Open Sans" charset="0"/>
                <a:ea typeface="Open Sans" charset="0"/>
                <a:cs typeface="Open Sans" charset="0"/>
              </a:rPr>
              <a:t>2.100.000€</a:t>
            </a:r>
            <a:endParaRPr lang="en-US" sz="3000" spc="30" dirty="0">
              <a:latin typeface="Open Sans" charset="0"/>
              <a:ea typeface="Open Sans" charset="0"/>
              <a:cs typeface="Open Sans" charset="0"/>
            </a:endParaRPr>
          </a:p>
          <a:p>
            <a:pPr marL="469900" marR="280670" indent="-45720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è"/>
              <a:tabLst>
                <a:tab pos="201295" algn="l"/>
              </a:tabLst>
            </a:pPr>
            <a:r>
              <a:rPr lang="sr-Latn-RS" sz="3000" spc="30" dirty="0" smtClean="0">
                <a:latin typeface="Open Sans" charset="0"/>
                <a:ea typeface="Open Sans" charset="0"/>
                <a:cs typeface="Open Sans" charset="0"/>
              </a:rPr>
              <a:t>Re</a:t>
            </a:r>
            <a:r>
              <a:rPr lang="en-US" sz="3000" spc="30" dirty="0" err="1" smtClean="0">
                <a:latin typeface="Open Sans" charset="0"/>
                <a:ea typeface="Open Sans" charset="0"/>
                <a:cs typeface="Open Sans" charset="0"/>
              </a:rPr>
              <a:t>habilitacija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000" spc="30" dirty="0" smtClean="0">
                <a:latin typeface="Open Sans" charset="0"/>
                <a:ea typeface="Open Sans" charset="0"/>
                <a:cs typeface="Open Sans" charset="0"/>
                <a:sym typeface="Wingdings"/>
              </a:rPr>
              <a:t>	</a:t>
            </a:r>
            <a:r>
              <a:rPr lang="sr-Latn-RS" sz="3000" spc="30" dirty="0">
                <a:latin typeface="Open Sans" charset="0"/>
                <a:ea typeface="Open Sans" charset="0"/>
                <a:cs typeface="Open Sans" charset="0"/>
                <a:sym typeface="Wingdings"/>
              </a:rPr>
              <a:t>Proširenje kolovoza </a:t>
            </a:r>
            <a:r>
              <a:rPr lang="sr-Latn-RS" sz="3000" spc="30" dirty="0">
                <a:latin typeface="Open Sans" charset="0"/>
                <a:ea typeface="Open Sans" charset="0"/>
                <a:cs typeface="Open Sans" charset="0"/>
              </a:rPr>
              <a:t>6,0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m</a:t>
            </a:r>
            <a:r>
              <a:rPr lang="sr-Latn-RS" sz="3000" spc="30" dirty="0">
                <a:latin typeface="Open Sans" charset="0"/>
                <a:ea typeface="Open Sans" charset="0"/>
                <a:cs typeface="Open Sans" charset="0"/>
              </a:rPr>
              <a:t> na 7,2 m</a:t>
            </a: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 (3,25 m + 0,35 m x2)</a:t>
            </a:r>
          </a:p>
          <a:p>
            <a:pPr marL="12700" marR="28067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tabLst>
                <a:tab pos="201295" algn="l"/>
              </a:tabLst>
            </a:pP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					</a:t>
            </a:r>
            <a:r>
              <a:rPr lang="sr-Latn-RS" sz="3000" spc="30" dirty="0">
                <a:latin typeface="Open Sans" charset="0"/>
                <a:ea typeface="Open Sans" charset="0"/>
                <a:cs typeface="Open Sans" charset="0"/>
              </a:rPr>
              <a:t>Poboljšanje postojećeg sistema odvodnjavanja</a:t>
            </a:r>
            <a:endParaRPr lang="en-US" sz="3000" spc="30" dirty="0">
              <a:latin typeface="Open Sans" charset="0"/>
              <a:ea typeface="Open Sans" charset="0"/>
              <a:cs typeface="Open Sans" charset="0"/>
            </a:endParaRPr>
          </a:p>
          <a:p>
            <a:pPr marL="12700" marR="280670">
              <a:lnSpc>
                <a:spcPct val="140200"/>
              </a:lnSpc>
              <a:spcBef>
                <a:spcPts val="1650"/>
              </a:spcBef>
              <a:buClr>
                <a:schemeClr val="accent1"/>
              </a:buClr>
              <a:buSzPct val="70000"/>
              <a:tabLst>
                <a:tab pos="201295" algn="l"/>
              </a:tabLst>
            </a:pPr>
            <a:r>
              <a:rPr lang="en-US" sz="3000" spc="30" dirty="0">
                <a:latin typeface="Open Sans" charset="0"/>
                <a:ea typeface="Open Sans" charset="0"/>
                <a:cs typeface="Open Sans" charset="0"/>
              </a:rPr>
              <a:t>					</a:t>
            </a:r>
            <a:r>
              <a:rPr lang="sr-Latn-RS" sz="3000" spc="30" dirty="0">
                <a:latin typeface="Open Sans" charset="0"/>
                <a:ea typeface="Open Sans" charset="0"/>
                <a:cs typeface="Open Sans" charset="0"/>
              </a:rPr>
              <a:t>Ojačanje postojećeg kolovoza</a:t>
            </a:r>
            <a:endParaRPr lang="en-US" sz="3000" spc="3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79" y="10074275"/>
            <a:ext cx="2959100" cy="711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2225675"/>
            <a:ext cx="20104100" cy="0"/>
          </a:xfrm>
          <a:prstGeom prst="line">
            <a:avLst/>
          </a:prstGeom>
          <a:ln>
            <a:solidFill>
              <a:srgbClr val="EF3B1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1450" y="758952"/>
            <a:ext cx="2964962" cy="9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73513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525" y="8169275"/>
            <a:ext cx="17941796" cy="1238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10" dirty="0">
                <a:solidFill>
                  <a:srgbClr val="EF3B1D"/>
                </a:solidFill>
                <a:latin typeface="Open Sans" charset="0"/>
                <a:ea typeface="Open Sans" charset="0"/>
                <a:cs typeface="Open Sans" charset="0"/>
              </a:rPr>
              <a:t>NAPOMENA</a:t>
            </a:r>
            <a:endParaRPr sz="2300" b="1" dirty="0">
              <a:solidFill>
                <a:srgbClr val="EF3B1D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12700" marR="5080">
              <a:lnSpc>
                <a:spcPct val="125499"/>
              </a:lnSpc>
              <a:tabLst>
                <a:tab pos="1957705" algn="l"/>
              </a:tabLst>
            </a:pPr>
            <a:r>
              <a:rPr sz="2300" b="1" i="1" spc="50" dirty="0">
                <a:latin typeface="Open Sans" charset="0"/>
                <a:ea typeface="Open Sans" charset="0"/>
                <a:cs typeface="Open Sans" charset="0"/>
              </a:rPr>
              <a:t>Ovaj </a:t>
            </a:r>
            <a:r>
              <a:rPr sz="2300" b="1" i="1" spc="145" dirty="0">
                <a:latin typeface="Open Sans" charset="0"/>
                <a:ea typeface="Open Sans" charset="0"/>
                <a:cs typeface="Open Sans" charset="0"/>
              </a:rPr>
              <a:t>dokument </a:t>
            </a:r>
            <a:r>
              <a:rPr sz="2300" b="1" i="1" spc="50" dirty="0">
                <a:latin typeface="Open Sans" charset="0"/>
                <a:ea typeface="Open Sans" charset="0"/>
                <a:cs typeface="Open Sans" charset="0"/>
              </a:rPr>
              <a:t>je </a:t>
            </a:r>
            <a:r>
              <a:rPr sz="2300" b="1" i="1" spc="80" dirty="0">
                <a:latin typeface="Open Sans" charset="0"/>
                <a:ea typeface="Open Sans" charset="0"/>
                <a:cs typeface="Open Sans" charset="0"/>
              </a:rPr>
              <a:t>izrađen </a:t>
            </a:r>
            <a:r>
              <a:rPr sz="2300" b="1" i="1" spc="40" dirty="0">
                <a:latin typeface="Open Sans" charset="0"/>
                <a:ea typeface="Open Sans" charset="0"/>
                <a:cs typeface="Open Sans" charset="0"/>
              </a:rPr>
              <a:t>uz </a:t>
            </a:r>
            <a:r>
              <a:rPr sz="2300" b="1" i="1" spc="80" dirty="0">
                <a:latin typeface="Open Sans" charset="0"/>
                <a:ea typeface="Open Sans" charset="0"/>
                <a:cs typeface="Open Sans" charset="0"/>
              </a:rPr>
              <a:t>finansijsku </a:t>
            </a:r>
            <a:r>
              <a:rPr sz="2300" b="1" i="1" spc="130" dirty="0">
                <a:latin typeface="Open Sans" charset="0"/>
                <a:ea typeface="Open Sans" charset="0"/>
                <a:cs typeface="Open Sans" charset="0"/>
              </a:rPr>
              <a:t>podršku </a:t>
            </a:r>
            <a:r>
              <a:rPr sz="2300" b="1" i="1" spc="40" dirty="0">
                <a:latin typeface="Open Sans" charset="0"/>
                <a:ea typeface="Open Sans" charset="0"/>
                <a:cs typeface="Open Sans" charset="0"/>
              </a:rPr>
              <a:t>Evropske </a:t>
            </a:r>
            <a:r>
              <a:rPr sz="2300" b="1" i="1" spc="75" dirty="0">
                <a:latin typeface="Open Sans" charset="0"/>
                <a:ea typeface="Open Sans" charset="0"/>
                <a:cs typeface="Open Sans" charset="0"/>
              </a:rPr>
              <a:t>unije. </a:t>
            </a:r>
            <a:r>
              <a:rPr sz="2300" b="1" i="1" spc="40" dirty="0" err="1" smtClean="0">
                <a:latin typeface="Open Sans" charset="0"/>
                <a:ea typeface="Open Sans" charset="0"/>
                <a:cs typeface="Open Sans" charset="0"/>
              </a:rPr>
              <a:t>Sadržaj</a:t>
            </a:r>
            <a:r>
              <a:rPr sz="2300" b="1" i="1" spc="4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sz="2300" b="1" i="1" spc="70" dirty="0">
                <a:latin typeface="Open Sans" charset="0"/>
                <a:ea typeface="Open Sans" charset="0"/>
                <a:cs typeface="Open Sans" charset="0"/>
              </a:rPr>
              <a:t>ovog </a:t>
            </a:r>
            <a:r>
              <a:rPr sz="2300" b="1" i="1" spc="135" dirty="0">
                <a:latin typeface="Open Sans" charset="0"/>
                <a:ea typeface="Open Sans" charset="0"/>
                <a:cs typeface="Open Sans" charset="0"/>
              </a:rPr>
              <a:t>dokumenta </a:t>
            </a:r>
            <a:r>
              <a:rPr sz="2300" b="1" i="1" spc="50" dirty="0">
                <a:latin typeface="Open Sans" charset="0"/>
                <a:ea typeface="Open Sans" charset="0"/>
                <a:cs typeface="Open Sans" charset="0"/>
              </a:rPr>
              <a:t>je</a:t>
            </a:r>
            <a:r>
              <a:rPr sz="2300" b="1" i="1" spc="-185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sz="2300" b="1" i="1" spc="75" dirty="0" err="1" smtClean="0">
                <a:latin typeface="Open Sans" charset="0"/>
                <a:ea typeface="Open Sans" charset="0"/>
                <a:cs typeface="Open Sans" charset="0"/>
              </a:rPr>
              <a:t>isključivo</a:t>
            </a:r>
            <a:r>
              <a:rPr lang="en-US" sz="2300" b="1" i="1" spc="75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sz="2300" b="1" i="1" spc="114" dirty="0" err="1" smtClean="0">
                <a:latin typeface="Open Sans" charset="0"/>
                <a:ea typeface="Open Sans" charset="0"/>
                <a:cs typeface="Open Sans" charset="0"/>
              </a:rPr>
              <a:t>odgovornost</a:t>
            </a:r>
            <a:r>
              <a:rPr lang="sr-Latn-RS" sz="2300" b="1" i="1" spc="114" dirty="0" smtClean="0">
                <a:latin typeface="Open Sans" charset="0"/>
                <a:ea typeface="Open Sans" charset="0"/>
                <a:cs typeface="Open Sans" charset="0"/>
              </a:rPr>
              <a:t> Javnog preduzeća „Putevi Srbije“</a:t>
            </a:r>
            <a:r>
              <a:rPr sz="2300" b="1" i="1" spc="6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sz="2300" b="1" i="1" spc="70" dirty="0">
                <a:latin typeface="Open Sans" charset="0"/>
                <a:ea typeface="Open Sans" charset="0"/>
                <a:cs typeface="Open Sans" charset="0"/>
              </a:rPr>
              <a:t>i </a:t>
            </a:r>
            <a:r>
              <a:rPr sz="2300" b="1" i="1" spc="85" dirty="0">
                <a:latin typeface="Open Sans" charset="0"/>
                <a:ea typeface="Open Sans" charset="0"/>
                <a:cs typeface="Open Sans" charset="0"/>
              </a:rPr>
              <a:t>ne </a:t>
            </a:r>
            <a:r>
              <a:rPr sz="2300" b="1" i="1" spc="70" dirty="0">
                <a:latin typeface="Open Sans" charset="0"/>
                <a:ea typeface="Open Sans" charset="0"/>
                <a:cs typeface="Open Sans" charset="0"/>
              </a:rPr>
              <a:t>odražava </a:t>
            </a:r>
            <a:r>
              <a:rPr sz="2300" b="1" i="1" spc="75" dirty="0">
                <a:latin typeface="Open Sans" charset="0"/>
                <a:ea typeface="Open Sans" charset="0"/>
                <a:cs typeface="Open Sans" charset="0"/>
              </a:rPr>
              <a:t>zvanično </a:t>
            </a:r>
            <a:r>
              <a:rPr sz="2300" b="1" i="1" spc="85" dirty="0">
                <a:latin typeface="Open Sans" charset="0"/>
                <a:ea typeface="Open Sans" charset="0"/>
                <a:cs typeface="Open Sans" charset="0"/>
              </a:rPr>
              <a:t>mišljenje </a:t>
            </a:r>
            <a:r>
              <a:rPr sz="2300" b="1" i="1" spc="40" dirty="0">
                <a:latin typeface="Open Sans" charset="0"/>
                <a:ea typeface="Open Sans" charset="0"/>
                <a:cs typeface="Open Sans" charset="0"/>
              </a:rPr>
              <a:t>Evropske </a:t>
            </a:r>
            <a:r>
              <a:rPr sz="2300" b="1" i="1" spc="95" dirty="0">
                <a:latin typeface="Open Sans" charset="0"/>
                <a:ea typeface="Open Sans" charset="0"/>
                <a:cs typeface="Open Sans" charset="0"/>
              </a:rPr>
              <a:t>unije </a:t>
            </a:r>
            <a:r>
              <a:rPr sz="2300" b="1" i="1" spc="125" dirty="0">
                <a:latin typeface="Open Sans" charset="0"/>
                <a:ea typeface="Open Sans" charset="0"/>
                <a:cs typeface="Open Sans" charset="0"/>
              </a:rPr>
              <a:t>i/ili </a:t>
            </a:r>
            <a:r>
              <a:rPr sz="2300" b="1" i="1" spc="65" dirty="0">
                <a:latin typeface="Open Sans" charset="0"/>
                <a:ea typeface="Open Sans" charset="0"/>
                <a:cs typeface="Open Sans" charset="0"/>
              </a:rPr>
              <a:t>Upravljačkog</a:t>
            </a:r>
            <a:r>
              <a:rPr sz="2300" b="1" i="1" spc="-165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sz="2300" b="1" i="1" spc="60" dirty="0">
                <a:latin typeface="Open Sans" charset="0"/>
                <a:ea typeface="Open Sans" charset="0"/>
                <a:cs typeface="Open Sans" charset="0"/>
              </a:rPr>
              <a:t>tela.</a:t>
            </a:r>
            <a:endParaRPr sz="2300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853440" y="4716000"/>
            <a:ext cx="18397220" cy="944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0670" algn="ctr">
              <a:lnSpc>
                <a:spcPct val="140200"/>
              </a:lnSpc>
              <a:spcBef>
                <a:spcPts val="1650"/>
              </a:spcBef>
              <a:tabLst>
                <a:tab pos="201295" algn="l"/>
              </a:tabLst>
            </a:pPr>
            <a:r>
              <a:rPr lang="sr-Latn-RS" sz="4950" b="1" spc="135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HVALA NA </a:t>
            </a:r>
            <a:r>
              <a:rPr lang="sr-Latn-RS" sz="4950" b="1" spc="135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PAŽNJI!</a:t>
            </a:r>
            <a:endParaRPr lang="en-US" sz="4950" b="1" spc="135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1450" y="758952"/>
            <a:ext cx="2964962" cy="92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79" y="10074275"/>
            <a:ext cx="2959100" cy="711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80050" y="10106709"/>
            <a:ext cx="1005205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Latn-CS" sz="2300" b="1" spc="130" dirty="0">
                <a:latin typeface="Open Sans" charset="0"/>
                <a:ea typeface="Open Sans" charset="0"/>
                <a:cs typeface="Open Sans" charset="0"/>
              </a:rPr>
              <a:t>11 </a:t>
            </a:r>
            <a:r>
              <a:rPr lang="en-US" sz="2300" b="1" spc="130" dirty="0">
                <a:latin typeface="Open Sans" charset="0"/>
                <a:ea typeface="Open Sans" charset="0"/>
                <a:cs typeface="Open Sans" charset="0"/>
              </a:rPr>
              <a:t>/ 05 / </a:t>
            </a:r>
            <a:r>
              <a:rPr lang="sr-Latn-CS" sz="2300" b="1" spc="130" dirty="0">
                <a:latin typeface="Open Sans" charset="0"/>
                <a:ea typeface="Open Sans" charset="0"/>
                <a:cs typeface="Open Sans" charset="0"/>
              </a:rPr>
              <a:t>2018</a:t>
            </a:r>
            <a:r>
              <a:rPr lang="en-US" sz="2300" b="1" spc="130" dirty="0"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sr-Latn-CS" sz="2300" b="1" spc="130" dirty="0">
                <a:latin typeface="Open Sans" charset="0"/>
                <a:ea typeface="Open Sans" charset="0"/>
                <a:cs typeface="Open Sans" charset="0"/>
              </a:rPr>
              <a:t>Sombo</a:t>
            </a:r>
            <a:r>
              <a:rPr lang="en-US" sz="2300" b="1" spc="130" dirty="0">
                <a:latin typeface="Open Sans" charset="0"/>
                <a:ea typeface="Open Sans" charset="0"/>
                <a:cs typeface="Open Sans" charset="0"/>
              </a:rPr>
              <a:t>r, </a:t>
            </a:r>
            <a:r>
              <a:rPr lang="en-US" sz="2300" b="1" spc="130" dirty="0" err="1">
                <a:latin typeface="Open Sans" charset="0"/>
                <a:ea typeface="Open Sans" charset="0"/>
                <a:cs typeface="Open Sans" charset="0"/>
              </a:rPr>
              <a:t>Srbija</a:t>
            </a:r>
            <a:endParaRPr lang="sr-Latn-RS" sz="2300" b="1" spc="13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2" name="Picture 4" descr="Image result for jp putevi srbij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737"/>
          <a:stretch/>
        </p:blipFill>
        <p:spPr bwMode="auto">
          <a:xfrm>
            <a:off x="18700748" y="9957777"/>
            <a:ext cx="947420" cy="94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389</Words>
  <Application>Microsoft Office PowerPoint</Application>
  <PresentationFormat>Custom</PresentationFormat>
  <Paragraphs>56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think-cell Slide</vt:lpstr>
      <vt:lpstr>Slide 1</vt:lpstr>
      <vt:lpstr>JP „PUTEVI SRBIJE“</vt:lpstr>
      <vt:lpstr>SEKTOR ZA STRATEGIJU, PROJEKTOVANJE I RAZVOJ</vt:lpstr>
      <vt:lpstr>PODACI O PROJEKTU SO-BAJA2 HUSRB/1602/21/0061  </vt:lpstr>
      <vt:lpstr>FINANSIJSKI PODACI SO-BAJA2 HUSRB/1602/21/0061</vt:lpstr>
      <vt:lpstr>JPPS DEO PROJEKTA SO-BAJA2 HUSRB/1602/21/0061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Tanja</cp:lastModifiedBy>
  <cp:revision>27</cp:revision>
  <dcterms:created xsi:type="dcterms:W3CDTF">2016-06-17T17:43:37Z</dcterms:created>
  <dcterms:modified xsi:type="dcterms:W3CDTF">2018-05-11T08:36:00Z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2016-06-17T00:00:00Z</vt:filetime>
  </property>
  <property fmtid="{D5CDD505-2E9C-101B-9397-08002B2CF9AE}" pid="3" name="Creator">
    <vt:lpwstr>Adobe InDesign CC 2014 (Macintosh)</vt:lpwstr>
  </property>
  <property fmtid="{D5CDD505-2E9C-101B-9397-08002B2CF9AE}" pid="4" name="LastSaved">
    <vt:filetime>2016-06-17T00:00:00Z</vt:filetime>
  </property>
</Properties>
</file>