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7" r:id="rId3"/>
    <p:sldId id="266" r:id="rId4"/>
    <p:sldId id="260" r:id="rId5"/>
    <p:sldId id="267" r:id="rId6"/>
    <p:sldId id="261" r:id="rId7"/>
    <p:sldId id="264" r:id="rId8"/>
    <p:sldId id="263" r:id="rId9"/>
    <p:sldId id="265" r:id="rId1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412" autoAdjust="0"/>
    <p:restoredTop sz="79589"/>
  </p:normalViewPr>
  <p:slideViewPr>
    <p:cSldViewPr>
      <p:cViewPr varScale="1">
        <p:scale>
          <a:sx n="28" d="100"/>
          <a:sy n="28" d="100"/>
        </p:scale>
        <p:origin x="-787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30699-89DF-4B0D-8501-2243E29C91ED}" type="datetimeFigureOut">
              <a:rPr lang="hu-HU" smtClean="0"/>
              <a:pPr/>
              <a:t>2018.05.11.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1A82C-DDB9-4894-9A37-633DA562A7B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7394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A82C-DDB9-4894-9A37-633DA562A7B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0115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A82C-DDB9-4894-9A37-633DA562A7B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6319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A82C-DDB9-4894-9A37-633DA562A7B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7970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235" y="2243303"/>
            <a:ext cx="20098853" cy="7302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4970" y="2722862"/>
            <a:ext cx="18454158" cy="754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4970" y="3778979"/>
            <a:ext cx="18454158" cy="640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950" spc="-75">
                <a:solidFill>
                  <a:srgbClr val="939598"/>
                </a:solidFill>
                <a:latin typeface="Arial"/>
                <a:cs typeface="Arial"/>
              </a:rPr>
              <a:t>NIF LOGO_kicsi</a:t>
            </a:r>
            <a:endParaRPr sz="950">
              <a:latin typeface="Arial"/>
              <a:cs typeface="Arial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40435"/>
            <a:ext cx="20104100" cy="731036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2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HUSRB/1602/21/0061								</a:t>
            </a: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Predradnje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4664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endParaRPr lang="hu-HU" sz="2450" spc="55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r>
              <a:rPr lang="sr-Latn-RS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Između </a:t>
            </a: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2007-2013</a:t>
            </a:r>
            <a:r>
              <a:rPr lang="hu-HU" sz="3200" spc="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kao prvi deo projekta</a:t>
            </a: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glavni put 51.prva etapa od BAJE DO SOMBORA Izrada planova i gradnja puta HU-SRB/0901/111/006</a:t>
            </a:r>
            <a:endParaRPr lang="hu-HU" sz="3200" spc="5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Ministarstvo za Nacionalni Razvoj je 17. Januara </a:t>
            </a: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 počela pripremu projekta Sombor-Baja</a:t>
            </a:r>
            <a:endParaRPr lang="hu-HU" sz="3200" spc="5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r>
              <a:rPr lang="hu-HU" sz="3200" spc="8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31.januara 2017. godine je projekat predat u okviru programa Interreg-IPA CBC Mađarska-Srbija 2014-2020  </a:t>
            </a:r>
            <a:r>
              <a:rPr lang="hu-HU" sz="3200" spc="8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hu-HU" sz="3200" spc="8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Vodeći </a:t>
            </a:r>
            <a:r>
              <a:rPr lang="hu-HU" sz="3200" spc="8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200" spc="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(</a:t>
            </a:r>
            <a:r>
              <a:rPr lang="hu-HU" sz="3200" spc="8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Srbija </a:t>
            </a:r>
            <a:r>
              <a:rPr lang="hu-HU" sz="3200" spc="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Putevi</a:t>
            </a:r>
            <a:r>
              <a:rPr lang="hu-HU" sz="3200" spc="8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sz="2450" dirty="0" smtClean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  <p:pic>
        <p:nvPicPr>
          <p:cNvPr id="10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11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110" y="2725717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Finansije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417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endParaRPr lang="hu-HU" sz="2450" spc="55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endParaRPr lang="hu-HU" sz="2450" spc="55" dirty="0">
              <a:latin typeface="Open Sans" charset="0"/>
              <a:ea typeface="Open Sans" charset="0"/>
              <a:cs typeface="Open Sans" charset="0"/>
            </a:endParaRPr>
          </a:p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Ugovor za IPA projekat je potpisan 22.11. 2017.</a:t>
            </a:r>
            <a:endParaRPr lang="hu-HU" sz="3200" spc="55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Budžet projekta je</a:t>
            </a: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3 122 670 EUR (ERFA – 2 654 269,5 EUR)</a:t>
            </a:r>
          </a:p>
          <a:p>
            <a:pPr marL="12700" marR="5080">
              <a:lnSpc>
                <a:spcPct val="140200"/>
              </a:lnSpc>
              <a:tabLst>
                <a:tab pos="201295" algn="l"/>
              </a:tabLst>
            </a:pPr>
            <a:r>
              <a:rPr lang="hu-HU" sz="3200" spc="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Budžet NIF-a: </a:t>
            </a: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492.151 EUR</a:t>
            </a:r>
          </a:p>
          <a:p>
            <a:pPr marL="12700" marR="5080">
              <a:lnSpc>
                <a:spcPct val="140200"/>
              </a:lnSpc>
              <a:tabLst>
                <a:tab pos="201295" algn="l"/>
              </a:tabLst>
            </a:pPr>
            <a:endParaRPr lang="hu-HU" sz="2450" spc="55" dirty="0">
              <a:latin typeface="Open Sans" charset="0"/>
              <a:ea typeface="Open Sans" charset="0"/>
              <a:cs typeface="Open Sans" charset="0"/>
            </a:endParaRPr>
          </a:p>
          <a:p>
            <a:pPr marL="12700" marR="5080">
              <a:lnSpc>
                <a:spcPct val="140200"/>
              </a:lnSpc>
              <a:tabLst>
                <a:tab pos="201295" algn="l"/>
              </a:tabLst>
            </a:pPr>
            <a:endParaRPr sz="2450" dirty="0" smtClean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  <p:pic>
        <p:nvPicPr>
          <p:cNvPr id="10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11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72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Tehnički opis(1</a:t>
            </a: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)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8952" y="3778979"/>
            <a:ext cx="18463238" cy="573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660" marR="5080" indent="-187960">
              <a:lnSpc>
                <a:spcPct val="140200"/>
              </a:lnSpc>
              <a:buChar char="•"/>
              <a:tabLst>
                <a:tab pos="201295" algn="l"/>
              </a:tabLst>
            </a:pPr>
            <a:endParaRPr lang="hu-HU" sz="2450" spc="5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469900" marR="5080" indent="-457200">
              <a:lnSpc>
                <a:spcPct val="140200"/>
              </a:lnSpc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Mađarske strane put prolazi kroz ova naselja: </a:t>
            </a:r>
            <a:r>
              <a:rPr lang="hu-HU" sz="32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Baja, Bátmonostor, Nagybaracska, Csátalja, Dávod, Hercegszántó </a:t>
            </a:r>
          </a:p>
          <a:p>
            <a:pPr lvl="0"/>
            <a:endParaRPr lang="hu-HU" sz="3200" spc="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200" spc="9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200" spc="9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Glvni put između Baje i Harcegszanto-a Br 51je</a:t>
            </a:r>
            <a:r>
              <a:rPr lang="hu-HU" sz="3200" spc="9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200" spc="9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završen 2007 godine. Projektovan je za vozila maximalne nosivosti od 11.5 tona</a:t>
            </a:r>
            <a:endParaRPr lang="hu-HU" sz="3200" spc="9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3200" spc="9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Idejni projekat</a:t>
            </a:r>
            <a:endParaRPr lang="hu-HU" sz="3200" spc="9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3200" spc="9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Dozvole i Studija o proceni uticaja na životnu sredinu, </a:t>
            </a:r>
            <a:endParaRPr lang="hu-HU" sz="3200" spc="9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/>
            <a:endParaRPr lang="hu-HU" sz="3200" spc="9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hu-HU" sz="2450" spc="9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  <p:pic>
        <p:nvPicPr>
          <p:cNvPr id="10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11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1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Tehnički opis(2</a:t>
            </a: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)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4316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hu-HU" sz="2450" spc="50" dirty="0" smtClean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Tehnička dokumentacija za glavni put br 51 između Baje i Hercegsanto-a:</a:t>
            </a:r>
            <a:endParaRPr lang="hu-HU" sz="3200" spc="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sz="3200" spc="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Obnova 2x1 trake glavnog puta i ojačavanje asfltnog sloja u dužini od 28 sa revizijom trase puta.</a:t>
            </a:r>
            <a:endParaRPr lang="hu-HU" sz="3200" spc="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Planiranje obolaznice oko naselja  Nagybaracska u dužini od 1.4 km</a:t>
            </a:r>
            <a:endParaRPr lang="hu-HU" sz="3200" spc="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naselju Hercegszántó-u  put br 5151 planiranje saobraćajnog čvora</a:t>
            </a:r>
            <a:endParaRPr lang="hu-HU" sz="3200" spc="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Planiranje dodatne trake za kamione  na  graničnom prelazu</a:t>
            </a:r>
            <a:endParaRPr lang="hu-HU" sz="3200" spc="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Planiranje  puta za bicigliste sa dve trake pored glavnog puta br 51</a:t>
            </a:r>
            <a:r>
              <a:rPr lang="hu-HU" sz="32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  <p:pic>
        <p:nvPicPr>
          <p:cNvPr id="10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11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0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Tehnički opis</a:t>
            </a: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(3)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6286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hu-HU" sz="2450" spc="100" dirty="0" smtClean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Parametri za planiranje:</a:t>
            </a:r>
            <a:endParaRPr lang="hu-HU" sz="3200" spc="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sz="3200" spc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Etape puta u naseljim B.IV.b.B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maksimalna brzina vt=60 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km/h, </a:t>
            </a:r>
          </a:p>
          <a:p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Etape puta van naseljenih mesta 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K.IV.A., </a:t>
            </a:r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maksimalna brzinavt=90 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km/h, </a:t>
            </a:r>
          </a:p>
          <a:p>
            <a:endParaRPr lang="hu-HU" sz="3200" spc="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Osnovni tehnički podaci puta:</a:t>
            </a:r>
            <a:endParaRPr lang="hu-HU" sz="3200" spc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Širina puta: 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12,0 m</a:t>
            </a:r>
          </a:p>
          <a:p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Širina asfaltne trake: 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7,50 </a:t>
            </a:r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Traka za teretna vozila kod graničnog prelaza:</a:t>
            </a:r>
            <a:endParaRPr lang="hu-HU" sz="3200" spc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Širina puta: 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15,50 m</a:t>
            </a:r>
          </a:p>
          <a:p>
            <a:pPr lvl="2"/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Širina asfaltne trake g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11,00 </a:t>
            </a:r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pPr lvl="2"/>
            <a:endParaRPr lang="hu-HU" sz="3200" spc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  <p:pic>
        <p:nvPicPr>
          <p:cNvPr id="10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11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5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10" name="Kép 9" descr="V:\FILES\MUNKAFOLYAMAT\AT_JELENTES\2017-02\terkep\ut\U72-v2.png"/>
          <p:cNvPicPr preferRelativeResize="0"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8" t="-127" r="5355" b="-1"/>
          <a:stretch/>
        </p:blipFill>
        <p:spPr bwMode="auto">
          <a:xfrm>
            <a:off x="5937250" y="880048"/>
            <a:ext cx="6934200" cy="101848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  <p:pic>
        <p:nvPicPr>
          <p:cNvPr id="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11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3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Hronološki okvir plana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hu-HU" dirty="0"/>
          </a:p>
        </p:txBody>
      </p:sp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0292149"/>
              </p:ext>
            </p:extLst>
          </p:nvPr>
        </p:nvGraphicFramePr>
        <p:xfrm>
          <a:off x="1136650" y="4055977"/>
          <a:ext cx="17602200" cy="568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6600">
                  <a:extLst>
                    <a:ext uri="{9D8B030D-6E8A-4147-A177-3AD203B41FA5}">
                      <a16:colId xmlns:a16="http://schemas.microsoft.com/office/drawing/2014/main" xmlns="" val="180537107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1896859006"/>
                    </a:ext>
                  </a:extLst>
                </a:gridCol>
              </a:tblGrid>
              <a:tr h="71242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0922367"/>
                  </a:ext>
                </a:extLst>
              </a:tr>
              <a:tr h="650327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Megvalósíthatósági tanulmány, KHT, engedélyezési, valamint kisajátítási terv készítésére vonatkozó PRAG szerinti tervezői beszerzés indítása</a:t>
                      </a:r>
                      <a:endParaRPr lang="hu-HU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2018. II. negyedév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99448152"/>
                  </a:ext>
                </a:extLst>
              </a:tr>
              <a:tr h="712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Nyertes ajánlattevővel tervezői szerződéskötés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2018. III. negyedév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44297230"/>
                  </a:ext>
                </a:extLst>
              </a:tr>
              <a:tr h="712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Megvalósíthatósági tanulmány, Környezeti hatástanulmány leszállítása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2019. I. negyedév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06474969"/>
                  </a:ext>
                </a:extLst>
              </a:tr>
              <a:tr h="712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hu-HU" sz="20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ogerős </a:t>
                      </a: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környezetvédelmi engedély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2019. I. negyedév.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87359837"/>
                  </a:ext>
                </a:extLst>
              </a:tr>
              <a:tr h="712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hu-HU" sz="20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ngedélyezési </a:t>
                      </a: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terv leszállítása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2019. II. negyedév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64187730"/>
                  </a:ext>
                </a:extLst>
              </a:tr>
              <a:tr h="712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hu-HU" sz="20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ogerős </a:t>
                      </a: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építési engedély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2019. II. negyedév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3645255"/>
                  </a:ext>
                </a:extLst>
              </a:tr>
              <a:tr h="712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hu-HU" sz="20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isajátítási </a:t>
                      </a: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terv leszállítása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2019. II. negyedév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44729901"/>
                  </a:ext>
                </a:extLst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  <p:pic>
        <p:nvPicPr>
          <p:cNvPr id="10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11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3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>
              <a:latin typeface="Arial"/>
              <a:cs typeface="Arial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240436"/>
            <a:ext cx="20104100" cy="7310362"/>
          </a:xfrm>
          <a:prstGeom prst="rect">
            <a:avLst/>
          </a:prstGeom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522492" y="5357008"/>
            <a:ext cx="70591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endParaRPr lang="hu-HU" sz="2400" b="1" dirty="0">
              <a:solidFill>
                <a:srgbClr val="985A25"/>
              </a:solidFill>
              <a:latin typeface="Bookman Old Style" charset="0"/>
            </a:endParaRPr>
          </a:p>
          <a:p>
            <a:pPr algn="ctr"/>
            <a:r>
              <a:rPr lang="hu-HU" sz="4000" dirty="0" smtClean="0">
                <a:solidFill>
                  <a:srgbClr val="FFFFFF"/>
                </a:solidFill>
                <a:latin typeface="Adria Grotesk Thin"/>
                <a:cs typeface="Adria Grotesk Thin"/>
              </a:rPr>
              <a:t>KÖSZÖNÖM A FIGYELMET!</a:t>
            </a:r>
            <a:endParaRPr lang="hu-HU" sz="4000" dirty="0">
              <a:solidFill>
                <a:srgbClr val="FFFFFF"/>
              </a:solidFill>
              <a:latin typeface="Adria Grotesk Thin"/>
              <a:cs typeface="Adria Grotesk Thin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3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360</Words>
  <Application>Microsoft Office PowerPoint</Application>
  <PresentationFormat>Custom</PresentationFormat>
  <Paragraphs>70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HUSRB/1602/21/0061        Predradnje</vt:lpstr>
      <vt:lpstr>Finansije</vt:lpstr>
      <vt:lpstr>Tehnički opis(1)</vt:lpstr>
      <vt:lpstr>Tehnički opis(2)</vt:lpstr>
      <vt:lpstr>Tehnički opis (3)</vt:lpstr>
      <vt:lpstr>Slide 7</vt:lpstr>
      <vt:lpstr>Hronološki okvir plana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Asus</cp:lastModifiedBy>
  <cp:revision>27</cp:revision>
  <dcterms:created xsi:type="dcterms:W3CDTF">2016-06-17T17:41:36Z</dcterms:created>
  <dcterms:modified xsi:type="dcterms:W3CDTF">2018-05-11T07:34:57Z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2016-06-17T00:00:00Z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2016-06-17T00:00:00Z</vt:filetime>
  </property>
</Properties>
</file>