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88215" autoAdjust="0"/>
  </p:normalViewPr>
  <p:slideViewPr>
    <p:cSldViewPr>
      <p:cViewPr varScale="1">
        <p:scale>
          <a:sx n="40" d="100"/>
          <a:sy n="40" d="100"/>
        </p:scale>
        <p:origin x="121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0"/>
    </p:cViewPr>
  </p:sorterViewPr>
  <p:notesViewPr>
    <p:cSldViewPr>
      <p:cViewPr varScale="1">
        <p:scale>
          <a:sx n="45" d="100"/>
          <a:sy n="45" d="100"/>
        </p:scale>
        <p:origin x="-1218" y="-9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2230-AEAA-4879-9FF9-809CE3C98CD8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BA8F-AF4C-4CE5-AC99-B9F7EF314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2243303"/>
            <a:ext cx="20098853" cy="730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722862"/>
            <a:ext cx="18454158" cy="75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0" y="3778979"/>
            <a:ext cx="18454158" cy="640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50" y="9992315"/>
            <a:ext cx="2964962" cy="92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9" name="Picture 8" descr="DSC_1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988" y="2225675"/>
            <a:ext cx="11183112" cy="7427590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27050" y="2606675"/>
            <a:ext cx="8153400" cy="5470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NYITÓKONFERENCIA</a:t>
            </a: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en-GB" sz="3600" i="1" spc="135" dirty="0" smtClean="0">
                <a:latin typeface="Montserrat" charset="0"/>
                <a:ea typeface="Montserrat" charset="0"/>
                <a:cs typeface="Montserrat" charset="0"/>
              </a:rPr>
              <a:t>HUSRB</a:t>
            </a:r>
            <a:r>
              <a:rPr lang="hu-HU" sz="3600" i="1" spc="135" dirty="0" smtClean="0">
                <a:latin typeface="Montserrat" charset="0"/>
                <a:ea typeface="Montserrat" charset="0"/>
                <a:cs typeface="Montserrat" charset="0"/>
              </a:rPr>
              <a:t> PROJEKTUM</a:t>
            </a:r>
            <a:r>
              <a:rPr lang="en-GB" sz="3600" i="1" spc="135" dirty="0" smtClean="0">
                <a:latin typeface="Montserrat" charset="0"/>
                <a:ea typeface="Montserrat" charset="0"/>
                <a:cs typeface="Montserrat" charset="0"/>
              </a:rPr>
              <a:t>/1602/21/0061</a:t>
            </a:r>
            <a:r>
              <a:rPr lang="en-US" sz="3600" i="1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en-US" sz="3600" i="1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>2018.május 11. </a:t>
            </a: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>Zombor, Szerbia</a:t>
            </a:r>
            <a:r>
              <a:rPr lang="sr-Latn-CS" sz="4000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z="4000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endParaRPr spc="135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Naziv projekta/ 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A Project címe</a:t>
            </a: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/ 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Project title: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706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Poboljšavanje prekograničnog puta između Baje i Sombora, faza II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hu-HU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Baja és Zombor közötti határon átnyúló út javítása, II. Rész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hu-HU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U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Improving cross border road between Baja and Sombor part II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SO-BAJA2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GB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HUSRB/1602/21/0061</a:t>
            </a: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200660" marR="5080" indent="-187960">
              <a:lnSpc>
                <a:spcPct val="140200"/>
              </a:lnSpc>
              <a:tabLst>
                <a:tab pos="201295" algn="l"/>
              </a:tabLst>
            </a:pPr>
            <a:endParaRPr lang="sr-Latn-C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A Projektum alapadatai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650" y="3063875"/>
            <a:ext cx="18397220" cy="757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kezdés dátuma: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2017.09.01.</a:t>
            </a: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befejezés dátuma: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2019.08.31.</a:t>
            </a: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projektum időtartama: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24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hónap</a:t>
            </a: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projektum vezető partnere: </a:t>
            </a:r>
            <a:r>
              <a:rPr lang="sr-Latn-CS" sz="4400" b="1" spc="135" dirty="0" smtClean="0">
                <a:latin typeface="Montserrat" charset="0"/>
                <a:ea typeface="Montserrat" charset="0"/>
                <a:cs typeface="Montserrat" charset="0"/>
              </a:rPr>
              <a:t>„</a:t>
            </a:r>
            <a:r>
              <a:rPr lang="sr-Latn-CS" sz="4400" b="1" spc="135" dirty="0" smtClean="0">
                <a:latin typeface="Montserrat" charset="0"/>
                <a:ea typeface="Montserrat" charset="0"/>
                <a:cs typeface="Montserrat" charset="0"/>
              </a:rPr>
              <a:t>Putevi Srbije</a:t>
            </a:r>
            <a:r>
              <a:rPr lang="sr-Latn-CS" sz="4400" b="1" spc="135" dirty="0" smtClean="0">
                <a:latin typeface="Montserrat" charset="0"/>
                <a:ea typeface="Montserrat" charset="0"/>
                <a:cs typeface="Montserrat" charset="0"/>
              </a:rPr>
              <a:t>“-közvállalat</a:t>
            </a:r>
            <a:endParaRPr lang="en-US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Partnerek:</a:t>
            </a:r>
            <a:r>
              <a:rPr lang="hu-HU" sz="4800" b="1" spc="135" dirty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800" b="1" spc="135" dirty="0" smtClean="0">
                <a:latin typeface="Montserrat" charset="0"/>
                <a:ea typeface="Montserrat" charset="0"/>
                <a:cs typeface="Montserrat" charset="0"/>
              </a:rPr>
              <a:t>Zombor Város</a:t>
            </a:r>
            <a:r>
              <a:rPr lang="hu-HU" sz="4800" b="1" spc="135" dirty="0" smtClean="0">
                <a:latin typeface="Montserrat" charset="0"/>
                <a:ea typeface="Montserrat" charset="0"/>
                <a:cs typeface="Montserrat" charset="0"/>
              </a:rPr>
              <a:t>, </a:t>
            </a:r>
            <a:endParaRPr lang="hu-HU" sz="48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tabLst>
                <a:tab pos="201295" algn="l"/>
              </a:tabLst>
            </a:pP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						</a:t>
            </a: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</a:t>
            </a:r>
            <a:r>
              <a:rPr lang="hu-HU" sz="4800" b="1" spc="135" dirty="0" smtClean="0">
                <a:latin typeface="Montserrat" charset="0"/>
                <a:ea typeface="Montserrat" charset="0"/>
                <a:cs typeface="Montserrat" charset="0"/>
              </a:rPr>
              <a:t>NIF</a:t>
            </a:r>
            <a:endParaRPr lang="en-US" sz="4400" i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tabLst>
                <a:tab pos="201295" algn="l"/>
              </a:tabLst>
            </a:pPr>
            <a:endParaRPr lang="sr-Latn-CS" sz="4400" b="1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A projektum anyagi alap adatai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50" y="3140075"/>
            <a:ext cx="18397220" cy="880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projektum összértéke: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3.122.677,00</a:t>
            </a:r>
            <a:r>
              <a:rPr lang="hu-HU" sz="4400" b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endParaRPr lang="sr-Latn-CS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sr-Latn-CS" sz="4400" b="1" spc="135" dirty="0" smtClean="0">
              <a:solidFill>
                <a:srgbClr val="000066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Az európai unió (IPA) eszközeinek összértéke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2.654.269,50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sr-Latn-CS" sz="4400" b="1" spc="135" dirty="0" smtClean="0">
              <a:solidFill>
                <a:srgbClr val="000066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Részvétel a projektumban: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(15%):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468.400,50</a:t>
            </a:r>
            <a:r>
              <a:rPr lang="sr-Cyrl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A projektum értéke Szerbia Köztársaság területén</a:t>
            </a:r>
            <a:r>
              <a:rPr lang="hu-HU" sz="4400" dirty="0" smtClean="0">
                <a:solidFill>
                  <a:srgbClr val="000066"/>
                </a:solidFill>
              </a:rPr>
              <a:t>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2.630.519,50</a:t>
            </a:r>
            <a:r>
              <a:rPr lang="hu-HU" sz="4400" dirty="0" smtClean="0">
                <a:solidFill>
                  <a:srgbClr val="000066"/>
                </a:solidFill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r>
              <a:rPr lang="hu-HU" sz="4400" b="1" dirty="0" smtClean="0">
                <a:solidFill>
                  <a:srgbClr val="000066"/>
                </a:solidFill>
              </a:rPr>
              <a:t/>
            </a:r>
            <a:br>
              <a:rPr lang="hu-HU" sz="4400" b="1" dirty="0" smtClean="0">
                <a:solidFill>
                  <a:srgbClr val="000066"/>
                </a:solidFill>
              </a:rPr>
            </a:b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Az európai unió eszközeinek értéke 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(IPA)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(85%): 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2.235.941.15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r>
              <a:rPr lang="hu-HU" sz="4400" dirty="0" smtClean="0">
                <a:solidFill>
                  <a:srgbClr val="000066"/>
                </a:solidFill>
              </a:rPr>
              <a:t/>
            </a:r>
            <a:br>
              <a:rPr lang="hu-HU" sz="4400" dirty="0" smtClean="0">
                <a:solidFill>
                  <a:srgbClr val="000066"/>
                </a:solidFill>
              </a:rPr>
            </a:b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spc="135" dirty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A projektum értéke Szerbia Köztársaság területén </a:t>
            </a:r>
            <a:r>
              <a:rPr lang="hu-HU" sz="4400" dirty="0" smtClean="0">
                <a:solidFill>
                  <a:srgbClr val="000066"/>
                </a:solidFill>
              </a:rPr>
              <a:t>: </a:t>
            </a:r>
            <a:r>
              <a:rPr lang="hu-HU" sz="4400" spc="135" dirty="0" smtClean="0">
                <a:solidFill>
                  <a:srgbClr val="034EA2"/>
                </a:solidFill>
              </a:rPr>
              <a:t>							     (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15%):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394.578,35 €</a:t>
            </a:r>
          </a:p>
          <a:p>
            <a:pPr marL="12700" marR="5080" indent="-187960"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Zombor Városon belüli projektum tevékenység 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(B1)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4054475"/>
            <a:ext cx="18397220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5400" b="1" dirty="0" smtClean="0">
                <a:solidFill>
                  <a:srgbClr val="000066"/>
                </a:solidFill>
              </a:rPr>
              <a:t>	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Rekonstrukciós munkálatok a Gubec Mátyás utcában Zombor Városban</a:t>
            </a:r>
            <a:endParaRPr lang="sr-Latn-CS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dirty="0" smtClean="0"/>
              <a:t>    </a:t>
            </a:r>
            <a:r>
              <a:rPr lang="hu-HU" sz="4400" spc="135" dirty="0">
                <a:latin typeface="Montserrat" charset="0"/>
                <a:ea typeface="Montserrat" charset="0"/>
                <a:cs typeface="Montserrat" charset="0"/>
              </a:rPr>
              <a:t>Marketing, bemutató és disziminaciós aktivitások, valamint kommunikáció a nyilvánossággal és tömegtájékoztatási eszközökkel</a:t>
            </a:r>
            <a:r>
              <a:rPr lang="hu-HU" sz="4400" dirty="0" smtClean="0"/>
              <a:t>.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Sajtókonferencia megszervezése, a projektum nyitó és zárókonferenciája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5400" spc="135" dirty="0">
                <a:latin typeface="Montserrat" charset="0"/>
                <a:ea typeface="Montserrat" charset="0"/>
                <a:cs typeface="Montserrat" charset="0"/>
              </a:rPr>
              <a:t>Rekonstrukciós munkálatok a Gubec Mátyás utcában Zombor Városban</a:t>
            </a:r>
            <a:endParaRPr lang="sr-Latn-CS" sz="5400" spc="135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3030160"/>
            <a:ext cx="18397220" cy="624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tabLst>
                <a:tab pos="201295" algn="l"/>
              </a:tabLst>
            </a:pPr>
            <a:r>
              <a:rPr lang="hu-HU" sz="5400" b="1" dirty="0" smtClean="0">
                <a:solidFill>
                  <a:srgbClr val="000066"/>
                </a:solidFill>
              </a:rPr>
              <a:t>	</a:t>
            </a:r>
            <a:endParaRPr lang="hu-HU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Előzetes rekonstrukciós munkák a közvilágításon, alacsonyfeszültségű kábel lefektetése 400 m hosszan. </a:t>
            </a: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Felújítási munkálatok a Gubec Mátyás utcában 1600 m hosszan. </a:t>
            </a: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Átmeneti és állandó közlekedési jelzések kihelyezése a felújítási munkálatok ideje alatt és azt követően a Gubec Mátyás utca, az IB No.12-s állami úton.</a:t>
            </a: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5400" dirty="0"/>
              <a:t> </a:t>
            </a:r>
            <a:r>
              <a:rPr lang="hu-HU" sz="5400" spc="135" dirty="0">
                <a:latin typeface="Montserrat" charset="0"/>
                <a:ea typeface="Montserrat" charset="0"/>
                <a:cs typeface="Montserrat" charset="0"/>
              </a:rPr>
              <a:t>Marketing, bemutató és disziminaciós aktivitások, valamint kommunikáció a nyilvánossággal és tömegtájékoztatási eszközökkel</a:t>
            </a:r>
            <a:r>
              <a:rPr lang="hu-HU" sz="5400" dirty="0"/>
              <a:t>.</a:t>
            </a:r>
            <a:endParaRPr lang="hu-HU" sz="5400" spc="135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4664075"/>
            <a:ext cx="1839722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Kötelező kommunikációs eszközök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Javasolt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kommunikációs </a:t>
            </a:r>
            <a:r>
              <a:rPr lang="hu-HU" sz="4400" spc="135" dirty="0">
                <a:latin typeface="Montserrat" charset="0"/>
                <a:ea typeface="Montserrat" charset="0"/>
                <a:cs typeface="Montserrat" charset="0"/>
              </a:rPr>
              <a:t>eszközök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Írott és elektronikus tömegtájékoztatási eszközök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Internetes kommunikáció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A társadalmi hálózatokon való kommunikáció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A projektummal kapcsolatos sajtótájékoztatók, nyitó és zárókonferencia megszervezése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50" y="4130675"/>
            <a:ext cx="18397220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2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sajtótájékoztató</a:t>
            </a:r>
            <a:endParaRPr lang="hu-HU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1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nyitókonferencia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1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zárókonferencia</a:t>
            </a: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0" y="9299230"/>
            <a:ext cx="14302105" cy="123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latin typeface="Open Sans" charset="0"/>
                <a:ea typeface="Open Sans" charset="0"/>
                <a:cs typeface="Open Sans" charset="0"/>
              </a:rPr>
              <a:t>NAPOMENA</a:t>
            </a:r>
            <a:endParaRPr sz="2300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5080">
              <a:lnSpc>
                <a:spcPct val="125499"/>
              </a:lnSpc>
              <a:tabLst>
                <a:tab pos="1957705" algn="l"/>
              </a:tabLst>
            </a:pP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Ovaj </a:t>
            </a:r>
            <a:r>
              <a:rPr sz="2300" spc="145" dirty="0">
                <a:latin typeface="Open Sans" charset="0"/>
                <a:ea typeface="Open Sans" charset="0"/>
                <a:cs typeface="Open Sans" charset="0"/>
              </a:rPr>
              <a:t>dokument </a:t>
            </a: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je </a:t>
            </a:r>
            <a:r>
              <a:rPr sz="2300" spc="80" dirty="0">
                <a:latin typeface="Open Sans" charset="0"/>
                <a:ea typeface="Open Sans" charset="0"/>
                <a:cs typeface="Open Sans" charset="0"/>
              </a:rPr>
              <a:t>izrađen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uz </a:t>
            </a:r>
            <a:r>
              <a:rPr sz="2300" spc="80" dirty="0">
                <a:latin typeface="Open Sans" charset="0"/>
                <a:ea typeface="Open Sans" charset="0"/>
                <a:cs typeface="Open Sans" charset="0"/>
              </a:rPr>
              <a:t>finansijsku </a:t>
            </a:r>
            <a:r>
              <a:rPr sz="2300" spc="130" dirty="0">
                <a:latin typeface="Open Sans" charset="0"/>
                <a:ea typeface="Open Sans" charset="0"/>
                <a:cs typeface="Open Sans" charset="0"/>
              </a:rPr>
              <a:t>podršku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unije.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Sadržaj </a:t>
            </a:r>
            <a:r>
              <a:rPr sz="2300" spc="70" dirty="0">
                <a:latin typeface="Open Sans" charset="0"/>
                <a:ea typeface="Open Sans" charset="0"/>
                <a:cs typeface="Open Sans" charset="0"/>
              </a:rPr>
              <a:t>ovog </a:t>
            </a:r>
            <a:r>
              <a:rPr sz="2300" spc="135" dirty="0">
                <a:latin typeface="Open Sans" charset="0"/>
                <a:ea typeface="Open Sans" charset="0"/>
                <a:cs typeface="Open Sans" charset="0"/>
              </a:rPr>
              <a:t>dokumenta </a:t>
            </a: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je</a:t>
            </a:r>
            <a:r>
              <a:rPr sz="2300" spc="-18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isključivo  </a:t>
            </a:r>
            <a:r>
              <a:rPr sz="2300" spc="114" dirty="0">
                <a:latin typeface="Open Sans" charset="0"/>
                <a:ea typeface="Open Sans" charset="0"/>
                <a:cs typeface="Open Sans" charset="0"/>
              </a:rPr>
              <a:t>odgovornost	</a:t>
            </a:r>
            <a:r>
              <a:rPr lang="sr-Latn-CS" sz="2300" spc="80" dirty="0" smtClean="0">
                <a:latin typeface="Open Sans" charset="0"/>
                <a:ea typeface="Open Sans" charset="0"/>
                <a:cs typeface="Open Sans" charset="0"/>
              </a:rPr>
              <a:t>Grada Sombora </a:t>
            </a:r>
            <a:r>
              <a:rPr sz="2300" spc="70" dirty="0" err="1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sz="2300" spc="7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85" dirty="0">
                <a:latin typeface="Open Sans" charset="0"/>
                <a:ea typeface="Open Sans" charset="0"/>
                <a:cs typeface="Open Sans" charset="0"/>
              </a:rPr>
              <a:t>ne </a:t>
            </a:r>
            <a:r>
              <a:rPr sz="2300" spc="70" dirty="0">
                <a:latin typeface="Open Sans" charset="0"/>
                <a:ea typeface="Open Sans" charset="0"/>
                <a:cs typeface="Open Sans" charset="0"/>
              </a:rPr>
              <a:t>odražava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zvanično </a:t>
            </a:r>
            <a:r>
              <a:rPr sz="2300" spc="85" dirty="0">
                <a:latin typeface="Open Sans" charset="0"/>
                <a:ea typeface="Open Sans" charset="0"/>
                <a:cs typeface="Open Sans" charset="0"/>
              </a:rPr>
              <a:t>mišljenje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spc="95" dirty="0">
                <a:latin typeface="Open Sans" charset="0"/>
                <a:ea typeface="Open Sans" charset="0"/>
                <a:cs typeface="Open Sans" charset="0"/>
              </a:rPr>
              <a:t>unije </a:t>
            </a:r>
            <a:r>
              <a:rPr sz="2300" spc="125" dirty="0">
                <a:latin typeface="Open Sans" charset="0"/>
                <a:ea typeface="Open Sans" charset="0"/>
                <a:cs typeface="Open Sans" charset="0"/>
              </a:rPr>
              <a:t>i/ili </a:t>
            </a:r>
            <a:r>
              <a:rPr sz="2300" spc="65" dirty="0">
                <a:latin typeface="Open Sans" charset="0"/>
                <a:ea typeface="Open Sans" charset="0"/>
                <a:cs typeface="Open Sans" charset="0"/>
              </a:rPr>
              <a:t>Upravljačkog</a:t>
            </a:r>
            <a:r>
              <a:rPr sz="2300" spc="-1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60" dirty="0">
                <a:latin typeface="Open Sans" charset="0"/>
                <a:ea typeface="Open Sans" charset="0"/>
                <a:cs typeface="Open Sans" charset="0"/>
              </a:rPr>
              <a:t>tela.</a:t>
            </a:r>
            <a:endParaRPr sz="23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6650" y="2911475"/>
            <a:ext cx="10052050" cy="2377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/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Hvala na pažnji!</a:t>
            </a:r>
            <a:b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Köszönöm a figyelmet</a:t>
            </a:r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! </a:t>
            </a:r>
            <a:endParaRPr lang="en-US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226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Open Sans</vt:lpstr>
      <vt:lpstr>Wingdings</vt:lpstr>
      <vt:lpstr>Office Theme</vt:lpstr>
      <vt:lpstr>NYITÓKONFERENCIA HUSRB PROJEKTUM/1602/21/0061 2018.május 11.  Zombor, Szerbia    </vt:lpstr>
      <vt:lpstr>Naziv projekta/ A Project címe/ Project title:</vt:lpstr>
      <vt:lpstr>A Projektum alapadatai:</vt:lpstr>
      <vt:lpstr>A projektum anyagi alap adatai:</vt:lpstr>
      <vt:lpstr>Zombor Városon belüli projektum tevékenység (B1)</vt:lpstr>
      <vt:lpstr>Rekonstrukciós munkálatok a Gubec Mátyás utcában Zombor Városban</vt:lpstr>
      <vt:lpstr> Marketing, bemutató és disziminaciós aktivitások, valamint kommunikáció a nyilvánossággal és tömegtájékoztatási eszközökkel.</vt:lpstr>
      <vt:lpstr>A projektummal kapcsolatos sajtótájékoztatók, nyitó és zárókonferencia megszervezése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Jankovich</cp:lastModifiedBy>
  <cp:revision>22</cp:revision>
  <dcterms:created xsi:type="dcterms:W3CDTF">2016-06-17T17:43:37Z</dcterms:created>
  <dcterms:modified xsi:type="dcterms:W3CDTF">2018-05-11T07:48:46Z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2016-06-17T00:00:00Z</vt:filetime>
  </property>
</Properties>
</file>