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51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8215" autoAdjust="0"/>
  </p:normalViewPr>
  <p:slideViewPr>
    <p:cSldViewPr>
      <p:cViewPr>
        <p:scale>
          <a:sx n="33" d="100"/>
          <a:sy n="33" d="100"/>
        </p:scale>
        <p:origin x="-186" y="-2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0"/>
    </p:cViewPr>
  </p:sorterViewPr>
  <p:notesViewPr>
    <p:cSldViewPr>
      <p:cViewPr varScale="1">
        <p:scale>
          <a:sx n="45" d="100"/>
          <a:sy n="45" d="100"/>
        </p:scale>
        <p:origin x="-1218" y="-96"/>
      </p:cViewPr>
      <p:guideLst>
        <p:guide orient="horz" pos="3562"/>
        <p:guide pos="63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62230-AEAA-4879-9FF9-809CE3C98CD8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BA8F-AF4C-4CE5-AC99-B9F7EF314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2243303"/>
            <a:ext cx="20098853" cy="730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722862"/>
            <a:ext cx="18454158" cy="754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970" y="3778979"/>
            <a:ext cx="18454158" cy="640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179" y="10074275"/>
            <a:ext cx="2959100" cy="71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50" y="9992315"/>
            <a:ext cx="2964962" cy="92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  <p:pic>
        <p:nvPicPr>
          <p:cNvPr id="9" name="Picture 8" descr="DSC_1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988" y="2225675"/>
            <a:ext cx="11183112" cy="7427590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27050" y="2606675"/>
            <a:ext cx="8153400" cy="6994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OTVARAJU</a:t>
            </a: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ĆA KONFERENCIJA</a:t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  <a:t>PROJEKTA </a:t>
            </a:r>
            <a:r>
              <a:rPr lang="en-GB" sz="3600" i="1" spc="135" dirty="0" smtClean="0">
                <a:latin typeface="Montserrat" charset="0"/>
                <a:ea typeface="Montserrat" charset="0"/>
                <a:cs typeface="Montserrat" charset="0"/>
              </a:rPr>
              <a:t>HUSRB/1602/21/0061</a:t>
            </a:r>
            <a:r>
              <a:rPr lang="en-US" sz="3600" i="1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en-US" sz="3600" i="1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  <a:t>11. maj 2018 godine</a:t>
            </a:r>
            <a:b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z="3600" i="1" spc="135" dirty="0" smtClean="0">
                <a:latin typeface="Montserrat" charset="0"/>
                <a:ea typeface="Montserrat" charset="0"/>
                <a:cs typeface="Montserrat" charset="0"/>
              </a:rPr>
              <a:t>Sombor, Srbija</a:t>
            </a:r>
            <a:r>
              <a:rPr lang="sr-Latn-CS" sz="4000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z="4000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</a:br>
            <a:endParaRPr spc="135" dirty="0"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050" y="4359275"/>
            <a:ext cx="5486400" cy="0"/>
          </a:xfrm>
          <a:prstGeom prst="line">
            <a:avLst/>
          </a:prstGeom>
          <a:ln w="88900" cmpd="sng">
            <a:solidFill>
              <a:srgbClr val="1651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9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Naziv projekta/ 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A Project címe</a:t>
            </a: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/ 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Project title: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706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Poboljšavanje prekograničnog puta između Baje i Sombora, faza II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hu-HU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Baja és Zombor közötti határon átnyúló út javítása, II. Rész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hu-HU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en-US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Improving cross border road between Baja and Sombor part II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sr-Latn-CS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SO-BAJA2</a:t>
            </a:r>
          </a:p>
          <a:p>
            <a:pPr marL="12700" marR="5080" indent="-187960" algn="ctr">
              <a:tabLst>
                <a:tab pos="201295" algn="l"/>
              </a:tabLst>
            </a:pP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 algn="ctr">
              <a:tabLst>
                <a:tab pos="201295" algn="l"/>
              </a:tabLst>
            </a:pPr>
            <a:r>
              <a:rPr lang="en-GB" sz="42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HUSRB/1602/21/0061</a:t>
            </a:r>
            <a:endParaRPr lang="sr-Latn-CS" sz="42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200660" marR="5080" indent="-187960">
              <a:lnSpc>
                <a:spcPct val="140200"/>
              </a:lnSpc>
              <a:tabLst>
                <a:tab pos="201295" algn="l"/>
              </a:tabLst>
            </a:pPr>
            <a:endParaRPr lang="sr-Latn-C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Osnovni podaci o projektu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: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650" y="3063875"/>
            <a:ext cx="18397220" cy="892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Datum početka :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01.09.2017.</a:t>
            </a: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Datum završetka :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31.08.2019.</a:t>
            </a: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Vreme trajanja projekta: </a:t>
            </a:r>
            <a:r>
              <a:rPr lang="hu-HU" sz="4400" b="1" spc="135" dirty="0" smtClean="0">
                <a:latin typeface="Montserrat" charset="0"/>
                <a:ea typeface="Montserrat" charset="0"/>
                <a:cs typeface="Montserrat" charset="0"/>
              </a:rPr>
              <a:t>24 meseca</a:t>
            </a: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Nosilac projekta : </a:t>
            </a:r>
            <a:r>
              <a:rPr lang="sr-Latn-CS" sz="4400" b="1" spc="135" dirty="0" smtClean="0">
                <a:latin typeface="Montserrat" charset="0"/>
                <a:ea typeface="Montserrat" charset="0"/>
                <a:cs typeface="Montserrat" charset="0"/>
              </a:rPr>
              <a:t>Javno preduzeća „Putevi Srbije“</a:t>
            </a:r>
            <a:endParaRPr lang="en-US" sz="4400" b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endParaRPr lang="hu-HU" sz="44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q"/>
              <a:tabLst>
                <a:tab pos="201295" algn="l"/>
              </a:tabLst>
            </a:pPr>
            <a:r>
              <a:rPr lang="hu-HU" sz="48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Partneri:	</a:t>
            </a:r>
            <a:r>
              <a:rPr lang="hu-HU" sz="4800" b="1" spc="135" dirty="0" smtClean="0">
                <a:latin typeface="Montserrat" charset="0"/>
                <a:ea typeface="Montserrat" charset="0"/>
                <a:cs typeface="Montserrat" charset="0"/>
              </a:rPr>
              <a:t>Grad Sombor, </a:t>
            </a:r>
          </a:p>
          <a:p>
            <a:pPr marL="12700" marR="5080" indent="-187960">
              <a:tabLst>
                <a:tab pos="201295" algn="l"/>
              </a:tabLst>
            </a:pPr>
            <a:r>
              <a:rPr lang="hu-HU" sz="48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						</a:t>
            </a:r>
            <a:r>
              <a:rPr lang="hu-HU" sz="4800" b="1" spc="135" dirty="0" smtClean="0">
                <a:latin typeface="Montserrat" charset="0"/>
                <a:ea typeface="Montserrat" charset="0"/>
                <a:cs typeface="Montserrat" charset="0"/>
              </a:rPr>
              <a:t>NIF </a:t>
            </a:r>
            <a:r>
              <a:rPr lang="hu-HU" sz="4400" i="1" spc="135" dirty="0" smtClean="0">
                <a:latin typeface="Montserrat" charset="0"/>
                <a:ea typeface="Montserrat" charset="0"/>
                <a:cs typeface="Montserrat" charset="0"/>
              </a:rPr>
              <a:t>(NIF - </a:t>
            </a:r>
            <a:r>
              <a:rPr lang="sr-Latn-CS" sz="4400" i="1" spc="135" dirty="0" smtClean="0">
                <a:latin typeface="Montserrat" charset="0"/>
                <a:ea typeface="Montserrat" charset="0"/>
                <a:cs typeface="Montserrat" charset="0"/>
              </a:rPr>
              <a:t>Akcionarsko društvo sa ograničenom 							odgovornošću za razvoj nacionalne infrastrukture )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en-US" sz="4400" i="1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tabLst>
                <a:tab pos="201295" algn="l"/>
              </a:tabLst>
            </a:pPr>
            <a:endParaRPr lang="sr-Latn-CS" sz="4400" b="1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Osnovni finansijski podaci o projektu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: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450" y="3140075"/>
            <a:ext cx="18397220" cy="880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Ukupna vrednost projekta:</a:t>
            </a:r>
            <a:r>
              <a:rPr lang="hu-HU" sz="440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3.122.677,00</a:t>
            </a:r>
            <a:r>
              <a:rPr lang="hu-HU" sz="4400" b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Cyrl-C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endParaRPr lang="sr-Latn-CS" sz="4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sr-Latn-CS" sz="4400" b="1" spc="135" dirty="0" smtClean="0">
              <a:solidFill>
                <a:srgbClr val="000066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Ukupna vrednost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sredstava evropske unije (IPA)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: </a:t>
            </a:r>
            <a:r>
              <a:rPr lang="sr-Latn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2.654.269,50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endParaRPr lang="sr-Latn-CS" sz="4400" b="1" dirty="0" smtClean="0">
              <a:solidFill>
                <a:srgbClr val="000066"/>
              </a:solidFill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sr-Latn-CS" sz="4400" b="1" spc="135" dirty="0" smtClean="0">
              <a:solidFill>
                <a:srgbClr val="000066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Učešće u projektu: (15%): </a:t>
            </a:r>
            <a:r>
              <a:rPr lang="sr-Latn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468.400,50</a:t>
            </a:r>
            <a:r>
              <a:rPr lang="sr-Cyrl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endParaRPr lang="sr-Latn-CS" sz="4400" b="1" dirty="0" smtClean="0">
              <a:solidFill>
                <a:srgbClr val="000066"/>
              </a:solidFill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Vrednost projekta na teritoriji Republike Srbije</a:t>
            </a:r>
            <a:r>
              <a:rPr lang="hu-HU" sz="4400" dirty="0" smtClean="0">
                <a:solidFill>
                  <a:srgbClr val="000066"/>
                </a:solidFill>
              </a:rPr>
              <a:t>: </a:t>
            </a:r>
            <a:r>
              <a:rPr lang="sr-Latn-CS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2.630.519,50</a:t>
            </a:r>
            <a:r>
              <a:rPr lang="hu-HU" sz="4400" dirty="0" smtClean="0">
                <a:solidFill>
                  <a:srgbClr val="000066"/>
                </a:solidFill>
              </a:rPr>
              <a:t>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r>
              <a:rPr lang="hu-HU" sz="4400" b="1" dirty="0" smtClean="0">
                <a:solidFill>
                  <a:srgbClr val="000066"/>
                </a:solidFill>
              </a:rPr>
              <a:t/>
            </a:r>
            <a:br>
              <a:rPr lang="hu-HU" sz="4400" b="1" dirty="0" smtClean="0">
                <a:solidFill>
                  <a:srgbClr val="000066"/>
                </a:solidFill>
              </a:rPr>
            </a:br>
            <a:endParaRPr lang="sr-Latn-CS" sz="4400" b="1" dirty="0" smtClean="0">
              <a:solidFill>
                <a:srgbClr val="000066"/>
              </a:solidFill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Vrednost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sredstava evropske unije (IPA)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(85%): </a:t>
            </a:r>
            <a:r>
              <a:rPr lang="hu-HU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2.235.941.15 </a:t>
            </a:r>
            <a:r>
              <a:rPr lang="sr-Cyrl-CS" sz="4400" b="1" dirty="0" smtClean="0">
                <a:solidFill>
                  <a:srgbClr val="000066"/>
                </a:solidFill>
              </a:rPr>
              <a:t>€ </a:t>
            </a:r>
            <a:r>
              <a:rPr lang="hu-HU" sz="4400" dirty="0" smtClean="0">
                <a:solidFill>
                  <a:srgbClr val="000066"/>
                </a:solidFill>
              </a:rPr>
              <a:t/>
            </a:r>
            <a:br>
              <a:rPr lang="hu-HU" sz="4400" dirty="0" smtClean="0">
                <a:solidFill>
                  <a:srgbClr val="000066"/>
                </a:solidFill>
              </a:rPr>
            </a:b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    Vrednost projekta na teritoriji Republike Srbije</a:t>
            </a:r>
            <a:r>
              <a:rPr lang="hu-HU" sz="4400" dirty="0" smtClean="0">
                <a:solidFill>
                  <a:srgbClr val="000066"/>
                </a:solidFill>
              </a:rPr>
              <a:t>: </a:t>
            </a:r>
            <a:r>
              <a:rPr lang="hu-HU" sz="4400" spc="135" dirty="0" smtClean="0">
                <a:solidFill>
                  <a:srgbClr val="034EA2"/>
                </a:solidFill>
              </a:rPr>
              <a:t>							     (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15%):</a:t>
            </a:r>
            <a:r>
              <a:rPr lang="hu-HU" sz="4400" i="1" spc="1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0"/>
                <a:ea typeface="Montserrat" charset="0"/>
                <a:cs typeface="Montserrat" charset="0"/>
              </a:rPr>
              <a:t>394.578,35 €</a:t>
            </a:r>
          </a:p>
          <a:p>
            <a:pPr marL="12700" marR="5080" indent="-187960">
              <a:tabLst>
                <a:tab pos="201295" algn="l"/>
              </a:tabLst>
            </a:pPr>
            <a:endParaRPr lang="hu-HU" sz="440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Aktivnosti u okviru projekta Grada Sombora (B1)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" y="4054475"/>
            <a:ext cx="18397220" cy="48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5400" b="1" dirty="0" smtClean="0">
                <a:solidFill>
                  <a:srgbClr val="000066"/>
                </a:solidFill>
              </a:rPr>
              <a:t>	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Radovi na </a:t>
            </a:r>
            <a:r>
              <a:rPr lang="sr-Latn-CS" sz="4400" spc="135" dirty="0" smtClean="0">
                <a:latin typeface="Montserrat" charset="0"/>
                <a:ea typeface="Montserrat" charset="0"/>
                <a:cs typeface="Montserrat" charset="0"/>
              </a:rPr>
              <a:t>rekonstrukciji ulice Matije Gupca</a:t>
            </a:r>
            <a:r>
              <a:rPr lang="en-US" sz="4400" spc="135" dirty="0" smtClean="0">
                <a:latin typeface="Montserrat" charset="0"/>
                <a:ea typeface="Montserrat" charset="0"/>
                <a:cs typeface="Montserrat" charset="0"/>
              </a:rPr>
              <a:t> u </a:t>
            </a:r>
            <a:r>
              <a:rPr lang="en-US" sz="4400" spc="135" dirty="0" err="1" smtClean="0">
                <a:latin typeface="Montserrat" charset="0"/>
                <a:ea typeface="Montserrat" charset="0"/>
                <a:cs typeface="Montserrat" charset="0"/>
              </a:rPr>
              <a:t>gradu</a:t>
            </a:r>
            <a:r>
              <a:rPr lang="en-US" sz="4400" spc="135" dirty="0" smtClean="0"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4400" spc="135" dirty="0" err="1" smtClean="0">
                <a:latin typeface="Montserrat" charset="0"/>
                <a:ea typeface="Montserrat" charset="0"/>
                <a:cs typeface="Montserrat" charset="0"/>
              </a:rPr>
              <a:t>Somboru</a:t>
            </a:r>
            <a:endParaRPr lang="sr-Latn-CS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dirty="0" smtClean="0"/>
              <a:t>    </a:t>
            </a: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Aktivnosti vezane za marketing, promociju i disiminaciju rezultata             		projekta, kao i komunikaciju sa javnošću i medijima 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 Organizacija press konferencija, otvarajuće i zatvarajuće 				     konferencije projekta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Radovi na rekonstrukcij</a:t>
            </a:r>
            <a:r>
              <a:rPr lang="en-US" spc="135" dirty="0" err="1" smtClean="0">
                <a:latin typeface="Montserrat" charset="0"/>
                <a:ea typeface="Montserrat" charset="0"/>
                <a:cs typeface="Montserrat" charset="0"/>
              </a:rPr>
              <a:t>i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 ulice Matije Gupca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 u </a:t>
            </a:r>
            <a:r>
              <a:rPr lang="en-US" spc="135" dirty="0" err="1" smtClean="0">
                <a:latin typeface="Montserrat" charset="0"/>
                <a:ea typeface="Montserrat" charset="0"/>
                <a:cs typeface="Montserrat" charset="0"/>
              </a:rPr>
              <a:t>gradu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pc="135" dirty="0" err="1" smtClean="0">
                <a:latin typeface="Montserrat" charset="0"/>
                <a:ea typeface="Montserrat" charset="0"/>
                <a:cs typeface="Montserrat" charset="0"/>
              </a:rPr>
              <a:t>Somboru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" y="3030160"/>
            <a:ext cx="18397220" cy="7602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tabLst>
                <a:tab pos="201295" algn="l"/>
              </a:tabLst>
            </a:pPr>
            <a:r>
              <a:rPr lang="hu-HU" sz="5400" b="1" dirty="0" smtClean="0">
                <a:solidFill>
                  <a:srgbClr val="000066"/>
                </a:solidFill>
              </a:rPr>
              <a:t>	</a:t>
            </a:r>
            <a:endParaRPr lang="hu-HU" sz="495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Pre</a:t>
            </a:r>
            <a:r>
              <a:rPr lang="en-US" sz="4400" spc="135" dirty="0" err="1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thodni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radovi na rekonstrukciji javne rasvete i </a:t>
            </a:r>
            <a:r>
              <a:rPr lang="en-US" sz="4400" spc="135" dirty="0" err="1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kabliranju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niskonaponske mreže u dužini od 400m 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Radovi na pojačanom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održavanj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u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ulice Matije Gupca u dužini od 1600m 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Postavljanje privremene i trajne saobraćajne signalizacij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e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tokom i          nakon radova na pojačanom održavanju ulice Matije Gupca i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 državnog puta 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I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B No.12</a:t>
            </a:r>
            <a:r>
              <a:rPr lang="sr-Latn-C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.</a:t>
            </a:r>
            <a:r>
              <a:rPr lang="en-US" sz="4400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z="4400" b="1" dirty="0" smtClean="0">
                <a:solidFill>
                  <a:srgbClr val="000066"/>
                </a:solidFill>
              </a:rPr>
              <a:t/>
            </a:r>
            <a:br>
              <a:rPr lang="hu-HU" sz="4400" b="1" dirty="0" smtClean="0">
                <a:solidFill>
                  <a:srgbClr val="000066"/>
                </a:solidFill>
              </a:rPr>
            </a:br>
            <a:endParaRPr lang="hu-HU" sz="4400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2285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Aktivnosti vezane za marketing, promociju i disiminaciju rezultata projekta, kao i komunikaciju sa javnošću i medijima</a:t>
            </a:r>
            <a:r>
              <a:rPr lang="en-US" spc="135" dirty="0" smtClean="0">
                <a:latin typeface="Montserrat" charset="0"/>
                <a:ea typeface="Montserrat" charset="0"/>
                <a:cs typeface="Montserrat" charset="0"/>
              </a:rPr>
              <a:t>,  </a:t>
            </a:r>
            <a:r>
              <a:rPr lang="sr-Latn-CS" spc="135" dirty="0" smtClean="0">
                <a:latin typeface="Montserrat" charset="0"/>
                <a:ea typeface="Montserrat" charset="0"/>
                <a:cs typeface="Montserrat" charset="0"/>
              </a:rPr>
              <a:t>obuhvataju:</a:t>
            </a:r>
            <a:endParaRPr lang="sr-Latn-C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250" y="4664075"/>
            <a:ext cx="1839722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Obavezne komunikacione alate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Preporučene komunikacione alate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Pisane i elektronske medije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Internet kanale komunikacije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Kanale komunikacija na društvenim mrežama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1997075"/>
            <a:ext cx="18454158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Organizacija press konferencija, otvarajuće i zatvarajuće konferencije projekta</a:t>
            </a:r>
            <a:endParaRPr lang="en-US"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450" y="4130675"/>
            <a:ext cx="18397220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2 press konferencije</a:t>
            </a:r>
            <a:endParaRPr lang="hu-HU" sz="495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1 otvarajuća konferencija</a:t>
            </a:r>
          </a:p>
          <a:p>
            <a:pPr marL="12700" marR="5080" indent="-187960">
              <a:buFont typeface="Wingdings" pitchFamily="2" charset="2"/>
              <a:buChar char="Ø"/>
              <a:tabLst>
                <a:tab pos="201295" algn="l"/>
              </a:tabLst>
            </a:pPr>
            <a:r>
              <a:rPr lang="hu-HU" sz="4400" spc="135" dirty="0" smtClean="0">
                <a:latin typeface="Montserrat" charset="0"/>
                <a:ea typeface="Montserrat" charset="0"/>
                <a:cs typeface="Montserrat" charset="0"/>
              </a:rPr>
              <a:t>  1 zatvarajuća konferencija</a:t>
            </a:r>
          </a:p>
          <a:p>
            <a:pPr marL="12700" marR="5080" indent="-187960">
              <a:tabLst>
                <a:tab pos="201295" algn="l"/>
              </a:tabLst>
            </a:pPr>
            <a:endParaRPr lang="hu-HU" sz="4400" spc="135" dirty="0" smtClean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9392" cy="71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70" y="9299230"/>
            <a:ext cx="14302105" cy="1238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latin typeface="Open Sans" charset="0"/>
                <a:ea typeface="Open Sans" charset="0"/>
                <a:cs typeface="Open Sans" charset="0"/>
              </a:rPr>
              <a:t>NAPOMENA</a:t>
            </a:r>
            <a:endParaRPr sz="2300" dirty="0">
              <a:latin typeface="Open Sans" charset="0"/>
              <a:ea typeface="Open Sans" charset="0"/>
              <a:cs typeface="Open Sans" charset="0"/>
            </a:endParaRPr>
          </a:p>
          <a:p>
            <a:pPr marL="12700" marR="5080">
              <a:lnSpc>
                <a:spcPct val="125499"/>
              </a:lnSpc>
              <a:tabLst>
                <a:tab pos="1957705" algn="l"/>
              </a:tabLst>
            </a:pPr>
            <a:r>
              <a:rPr sz="2300" spc="50" dirty="0">
                <a:latin typeface="Open Sans" charset="0"/>
                <a:ea typeface="Open Sans" charset="0"/>
                <a:cs typeface="Open Sans" charset="0"/>
              </a:rPr>
              <a:t>Ovaj </a:t>
            </a:r>
            <a:r>
              <a:rPr sz="2300" spc="145" dirty="0">
                <a:latin typeface="Open Sans" charset="0"/>
                <a:ea typeface="Open Sans" charset="0"/>
                <a:cs typeface="Open Sans" charset="0"/>
              </a:rPr>
              <a:t>dokument </a:t>
            </a:r>
            <a:r>
              <a:rPr sz="2300" spc="50" dirty="0">
                <a:latin typeface="Open Sans" charset="0"/>
                <a:ea typeface="Open Sans" charset="0"/>
                <a:cs typeface="Open Sans" charset="0"/>
              </a:rPr>
              <a:t>je </a:t>
            </a:r>
            <a:r>
              <a:rPr sz="2300" spc="80" dirty="0">
                <a:latin typeface="Open Sans" charset="0"/>
                <a:ea typeface="Open Sans" charset="0"/>
                <a:cs typeface="Open Sans" charset="0"/>
              </a:rPr>
              <a:t>izrađen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uz </a:t>
            </a:r>
            <a:r>
              <a:rPr sz="2300" spc="80" dirty="0">
                <a:latin typeface="Open Sans" charset="0"/>
                <a:ea typeface="Open Sans" charset="0"/>
                <a:cs typeface="Open Sans" charset="0"/>
              </a:rPr>
              <a:t>finansijsku </a:t>
            </a:r>
            <a:r>
              <a:rPr sz="2300" spc="130" dirty="0">
                <a:latin typeface="Open Sans" charset="0"/>
                <a:ea typeface="Open Sans" charset="0"/>
                <a:cs typeface="Open Sans" charset="0"/>
              </a:rPr>
              <a:t>podršku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Evropske </a:t>
            </a:r>
            <a:r>
              <a:rPr sz="2300" spc="75" dirty="0">
                <a:latin typeface="Open Sans" charset="0"/>
                <a:ea typeface="Open Sans" charset="0"/>
                <a:cs typeface="Open Sans" charset="0"/>
              </a:rPr>
              <a:t>unije.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Sadržaj </a:t>
            </a:r>
            <a:r>
              <a:rPr sz="2300" spc="70" dirty="0">
                <a:latin typeface="Open Sans" charset="0"/>
                <a:ea typeface="Open Sans" charset="0"/>
                <a:cs typeface="Open Sans" charset="0"/>
              </a:rPr>
              <a:t>ovog </a:t>
            </a:r>
            <a:r>
              <a:rPr sz="2300" spc="135" dirty="0">
                <a:latin typeface="Open Sans" charset="0"/>
                <a:ea typeface="Open Sans" charset="0"/>
                <a:cs typeface="Open Sans" charset="0"/>
              </a:rPr>
              <a:t>dokumenta </a:t>
            </a:r>
            <a:r>
              <a:rPr sz="2300" spc="50" dirty="0">
                <a:latin typeface="Open Sans" charset="0"/>
                <a:ea typeface="Open Sans" charset="0"/>
                <a:cs typeface="Open Sans" charset="0"/>
              </a:rPr>
              <a:t>je</a:t>
            </a:r>
            <a:r>
              <a:rPr sz="2300" spc="-18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spc="75" dirty="0">
                <a:latin typeface="Open Sans" charset="0"/>
                <a:ea typeface="Open Sans" charset="0"/>
                <a:cs typeface="Open Sans" charset="0"/>
              </a:rPr>
              <a:t>isključivo  </a:t>
            </a:r>
            <a:r>
              <a:rPr sz="2300" spc="114" dirty="0">
                <a:latin typeface="Open Sans" charset="0"/>
                <a:ea typeface="Open Sans" charset="0"/>
                <a:cs typeface="Open Sans" charset="0"/>
              </a:rPr>
              <a:t>odgovornost	</a:t>
            </a:r>
            <a:r>
              <a:rPr lang="sr-Latn-CS" sz="2300" spc="80" dirty="0" smtClean="0">
                <a:latin typeface="Open Sans" charset="0"/>
                <a:ea typeface="Open Sans" charset="0"/>
                <a:cs typeface="Open Sans" charset="0"/>
              </a:rPr>
              <a:t>Grada Sombora </a:t>
            </a:r>
            <a:r>
              <a:rPr sz="2300" spc="70" dirty="0" err="1" smtClean="0">
                <a:latin typeface="Open Sans" charset="0"/>
                <a:ea typeface="Open Sans" charset="0"/>
                <a:cs typeface="Open Sans" charset="0"/>
              </a:rPr>
              <a:t>i</a:t>
            </a:r>
            <a:r>
              <a:rPr sz="2300" spc="7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spc="85" dirty="0">
                <a:latin typeface="Open Sans" charset="0"/>
                <a:ea typeface="Open Sans" charset="0"/>
                <a:cs typeface="Open Sans" charset="0"/>
              </a:rPr>
              <a:t>ne </a:t>
            </a:r>
            <a:r>
              <a:rPr sz="2300" spc="70" dirty="0">
                <a:latin typeface="Open Sans" charset="0"/>
                <a:ea typeface="Open Sans" charset="0"/>
                <a:cs typeface="Open Sans" charset="0"/>
              </a:rPr>
              <a:t>odražava </a:t>
            </a:r>
            <a:r>
              <a:rPr sz="2300" spc="75" dirty="0">
                <a:latin typeface="Open Sans" charset="0"/>
                <a:ea typeface="Open Sans" charset="0"/>
                <a:cs typeface="Open Sans" charset="0"/>
              </a:rPr>
              <a:t>zvanično </a:t>
            </a:r>
            <a:r>
              <a:rPr sz="2300" spc="85" dirty="0">
                <a:latin typeface="Open Sans" charset="0"/>
                <a:ea typeface="Open Sans" charset="0"/>
                <a:cs typeface="Open Sans" charset="0"/>
              </a:rPr>
              <a:t>mišljenje </a:t>
            </a:r>
            <a:r>
              <a:rPr sz="2300" spc="40" dirty="0">
                <a:latin typeface="Open Sans" charset="0"/>
                <a:ea typeface="Open Sans" charset="0"/>
                <a:cs typeface="Open Sans" charset="0"/>
              </a:rPr>
              <a:t>Evropske </a:t>
            </a:r>
            <a:r>
              <a:rPr sz="2300" spc="95" dirty="0">
                <a:latin typeface="Open Sans" charset="0"/>
                <a:ea typeface="Open Sans" charset="0"/>
                <a:cs typeface="Open Sans" charset="0"/>
              </a:rPr>
              <a:t>unije </a:t>
            </a:r>
            <a:r>
              <a:rPr sz="2300" spc="125" dirty="0">
                <a:latin typeface="Open Sans" charset="0"/>
                <a:ea typeface="Open Sans" charset="0"/>
                <a:cs typeface="Open Sans" charset="0"/>
              </a:rPr>
              <a:t>i/ili </a:t>
            </a:r>
            <a:r>
              <a:rPr sz="2300" spc="65" dirty="0">
                <a:latin typeface="Open Sans" charset="0"/>
                <a:ea typeface="Open Sans" charset="0"/>
                <a:cs typeface="Open Sans" charset="0"/>
              </a:rPr>
              <a:t>Upravljačkog</a:t>
            </a:r>
            <a:r>
              <a:rPr sz="2300" spc="-165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sz="2300" spc="60" dirty="0">
                <a:latin typeface="Open Sans" charset="0"/>
                <a:ea typeface="Open Sans" charset="0"/>
                <a:cs typeface="Open Sans" charset="0"/>
              </a:rPr>
              <a:t>tela.</a:t>
            </a:r>
            <a:endParaRPr sz="23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6650" y="2911475"/>
            <a:ext cx="10052050" cy="2377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/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Hvala na pažnji!</a:t>
            </a:r>
            <a:b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/>
            </a:r>
            <a:b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</a:br>
            <a:r>
              <a:rPr lang="hu-HU" sz="4950" b="1" spc="135" dirty="0" smtClean="0">
                <a:solidFill>
                  <a:srgbClr val="034EA2"/>
                </a:solidFill>
                <a:latin typeface="Montserrat" charset="0"/>
                <a:ea typeface="Montserrat" charset="0"/>
                <a:cs typeface="Montserrat" charset="0"/>
              </a:rPr>
              <a:t>Köszönöm a figyelmet!</a:t>
            </a:r>
            <a:endParaRPr lang="en-US" sz="4950" b="1" spc="135" dirty="0" smtClean="0">
              <a:solidFill>
                <a:srgbClr val="034EA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234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OTVARAJUĆA KONFERENCIJA  PROJEKTA HUSRB/1602/21/0061 11. maj 2018 godine Sombor, Srbija    </vt:lpstr>
      <vt:lpstr>Naziv projekta/ A Project címe/ Project title:</vt:lpstr>
      <vt:lpstr>Osnovni podaci o projektu:</vt:lpstr>
      <vt:lpstr>Osnovni finansijski podaci o projektu:</vt:lpstr>
      <vt:lpstr>Aktivnosti u okviru projekta Grada Sombora (B1)</vt:lpstr>
      <vt:lpstr>Radovi na rekonstrukciji ulice Matije Gupca u gradu Somboru</vt:lpstr>
      <vt:lpstr>Aktivnosti vezane za marketing, promociju i disiminaciju rezultata projekta, kao i komunikaciju sa javnošću i medijima,  obuhvataju:</vt:lpstr>
      <vt:lpstr>Organizacija press konferencija, otvarajuće i zatvarajuće konferencije projekta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Korisnik</cp:lastModifiedBy>
  <cp:revision>17</cp:revision>
  <dcterms:created xsi:type="dcterms:W3CDTF">2016-06-17T17:43:37Z</dcterms:created>
  <dcterms:modified xsi:type="dcterms:W3CDTF">2018-05-11T06:43:17Z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2016-06-17T00:00:00Z</vt:filetime>
  </property>
</Properties>
</file>